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1" r:id="rId1"/>
  </p:sldMasterIdLst>
  <p:notesMasterIdLst>
    <p:notesMasterId r:id="rId32"/>
  </p:notesMasterIdLst>
  <p:sldIdLst>
    <p:sldId id="372" r:id="rId2"/>
    <p:sldId id="389" r:id="rId3"/>
    <p:sldId id="416" r:id="rId4"/>
    <p:sldId id="395" r:id="rId5"/>
    <p:sldId id="417" r:id="rId6"/>
    <p:sldId id="393" r:id="rId7"/>
    <p:sldId id="390" r:id="rId8"/>
    <p:sldId id="391" r:id="rId9"/>
    <p:sldId id="397" r:id="rId10"/>
    <p:sldId id="398" r:id="rId11"/>
    <p:sldId id="420" r:id="rId12"/>
    <p:sldId id="419" r:id="rId13"/>
    <p:sldId id="405" r:id="rId14"/>
    <p:sldId id="373" r:id="rId15"/>
    <p:sldId id="380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408" r:id="rId24"/>
    <p:sldId id="409" r:id="rId25"/>
    <p:sldId id="410" r:id="rId26"/>
    <p:sldId id="411" r:id="rId27"/>
    <p:sldId id="412" r:id="rId28"/>
    <p:sldId id="413" r:id="rId29"/>
    <p:sldId id="376" r:id="rId30"/>
    <p:sldId id="421" r:id="rId31"/>
  </p:sldIdLst>
  <p:sldSz cx="9144000" cy="5143500" type="screen16x9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14">
          <p15:clr>
            <a:srgbClr val="A4A3A4"/>
          </p15:clr>
        </p15:guide>
        <p15:guide id="4" pos="13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5A10B"/>
    <a:srgbClr val="FDDE87"/>
    <a:srgbClr val="D7E4BD"/>
    <a:srgbClr val="B57707"/>
    <a:srgbClr val="9BBB59"/>
    <a:srgbClr val="EBF1DE"/>
    <a:srgbClr val="C3D69B"/>
    <a:srgbClr val="FBBC09"/>
    <a:srgbClr val="000000"/>
    <a:srgbClr val="00B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607" autoAdjust="0"/>
    <p:restoredTop sz="97215" autoAdjust="0"/>
  </p:normalViewPr>
  <p:slideViewPr>
    <p:cSldViewPr>
      <p:cViewPr varScale="1">
        <p:scale>
          <a:sx n="113" d="100"/>
          <a:sy n="113" d="100"/>
        </p:scale>
        <p:origin x="-394" y="-72"/>
      </p:cViewPr>
      <p:guideLst>
        <p:guide orient="horz" pos="2890"/>
        <p:guide orient="horz" pos="214"/>
        <p:guide pos="2160"/>
        <p:guide pos="138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C40B9-2B11-434C-BF40-24CAA3B352DB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2B18A-E804-4F68-B877-4153685E3D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4815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rina\Desktop\WORK\Графика\Для презы\Сетка_соты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4505" y="642923"/>
            <a:ext cx="3589527" cy="4500575"/>
          </a:xfrm>
          <a:prstGeom prst="rect">
            <a:avLst/>
          </a:prstGeom>
          <a:noFill/>
        </p:spPr>
      </p:pic>
      <p:pic>
        <p:nvPicPr>
          <p:cNvPr id="7" name="Picture 3" descr="C:\Users\Marina\Desktop\WORK\Графика\Для презы\Сетка_соты1.png"/>
          <p:cNvPicPr>
            <a:picLocks noChangeAspect="1" noChangeArrowheads="1"/>
          </p:cNvPicPr>
          <p:nvPr userDrawn="1"/>
        </p:nvPicPr>
        <p:blipFill>
          <a:blip r:embed="rId2" cstate="print"/>
          <a:srcRect r="44276"/>
          <a:stretch>
            <a:fillRect/>
          </a:stretch>
        </p:blipFill>
        <p:spPr bwMode="auto">
          <a:xfrm flipH="1">
            <a:off x="0" y="642925"/>
            <a:ext cx="2000232" cy="4500575"/>
          </a:xfrm>
          <a:prstGeom prst="rect">
            <a:avLst/>
          </a:prstGeom>
          <a:noFill/>
        </p:spPr>
      </p:pic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58214" y="4786328"/>
            <a:ext cx="642942" cy="327010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rgbClr val="B57707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51604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58214" y="4786328"/>
            <a:ext cx="642942" cy="327010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rgbClr val="B57707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" name="Picture 3" descr="C:\Users\Marina\Desktop\WORK\Графика\Для презы\Сетка_соты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4505" y="642923"/>
            <a:ext cx="3589527" cy="4500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5126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58214" y="4786328"/>
            <a:ext cx="642942" cy="327010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rgbClr val="B57707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9" name="Picture 3" descr="C:\Users\Marina\Desktop\WORK\Графика\Для презы\Сетка_соты1.png"/>
          <p:cNvPicPr>
            <a:picLocks noChangeAspect="1" noChangeArrowheads="1"/>
          </p:cNvPicPr>
          <p:nvPr userDrawn="1"/>
        </p:nvPicPr>
        <p:blipFill>
          <a:blip r:embed="rId2" cstate="print"/>
          <a:srcRect r="44276"/>
          <a:stretch>
            <a:fillRect/>
          </a:stretch>
        </p:blipFill>
        <p:spPr bwMode="auto">
          <a:xfrm flipH="1">
            <a:off x="0" y="642925"/>
            <a:ext cx="2000232" cy="4500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2982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71456"/>
            <a:ext cx="9144000" cy="7143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6500826" y="571486"/>
            <a:ext cx="2643206" cy="71438"/>
          </a:xfrm>
          <a:prstGeom prst="rect">
            <a:avLst/>
          </a:prstGeom>
          <a:solidFill>
            <a:srgbClr val="B577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2000232" y="571486"/>
            <a:ext cx="2357454" cy="71438"/>
          </a:xfrm>
          <a:prstGeom prst="rect">
            <a:avLst/>
          </a:prstGeom>
          <a:solidFill>
            <a:srgbClr val="FBBC0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4357686" y="571486"/>
            <a:ext cx="2214578" cy="71438"/>
          </a:xfrm>
          <a:prstGeom prst="rect">
            <a:avLst/>
          </a:prstGeom>
          <a:solidFill>
            <a:srgbClr val="F5A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-32" y="571486"/>
            <a:ext cx="2071702" cy="71438"/>
          </a:xfrm>
          <a:prstGeom prst="rect">
            <a:avLst/>
          </a:prstGeom>
          <a:solidFill>
            <a:srgbClr val="FDDE8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C:\Users\Marina\Desktop\WORK\Герб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805" y="-7208"/>
            <a:ext cx="445105" cy="578694"/>
          </a:xfrm>
          <a:prstGeom prst="rect">
            <a:avLst/>
          </a:prstGeom>
          <a:noFill/>
        </p:spPr>
      </p:pic>
      <p:sp>
        <p:nvSpPr>
          <p:cNvPr id="1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58214" y="4786328"/>
            <a:ext cx="642942" cy="327010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rgbClr val="B57707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47146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2" r:id="rId2"/>
    <p:sldLayoutId id="2147483673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ina\Desktop\WORK\Графика\Для презы\Фон2.jpg"/>
          <p:cNvPicPr>
            <a:picLocks noChangeAspect="1" noChangeArrowheads="1"/>
          </p:cNvPicPr>
          <p:nvPr/>
        </p:nvPicPr>
        <p:blipFill>
          <a:blip r:embed="rId2" cstate="print"/>
          <a:srcRect t="1344" r="2703" b="552"/>
          <a:stretch>
            <a:fillRect/>
          </a:stretch>
        </p:blipFill>
        <p:spPr bwMode="auto">
          <a:xfrm>
            <a:off x="-33" y="-71456"/>
            <a:ext cx="9144033" cy="521495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60000" y="1350526"/>
            <a:ext cx="6143668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ИТОГИ РАБОТЫ 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АГРОПРОМЫШЛЕННОГО КОМПЛЕКСА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428860" y="2180336"/>
            <a:ext cx="3429024" cy="72000"/>
          </a:xfrm>
          <a:prstGeom prst="rect">
            <a:avLst/>
          </a:prstGeom>
          <a:solidFill>
            <a:srgbClr val="FBBC0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28596" y="2181523"/>
            <a:ext cx="2071702" cy="71438"/>
          </a:xfrm>
          <a:prstGeom prst="rect">
            <a:avLst/>
          </a:prstGeom>
          <a:solidFill>
            <a:srgbClr val="FDDE8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96000" y="2252961"/>
            <a:ext cx="614366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МОСКОВСКОЙ ОБЛАСТИ за 2020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3076" name="Picture 4" descr="C:\Users\Marina\Desktop\WORK\Графика\Для презы\Герб золото линии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3662" y="71420"/>
            <a:ext cx="750752" cy="1007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42844" y="4071948"/>
            <a:ext cx="8715436" cy="769441"/>
          </a:xfrm>
          <a:prstGeom prst="rect">
            <a:avLst/>
          </a:prstGeom>
          <a:solidFill>
            <a:srgbClr val="D7E4BD">
              <a:alpha val="50196"/>
            </a:srgbClr>
          </a:solidFill>
        </p:spPr>
        <p:txBody>
          <a:bodyPr wrap="square" rtlCol="0" anchor="ctr">
            <a:spAutoFit/>
          </a:bodyPr>
          <a:lstStyle/>
          <a:p>
            <a:pPr marL="177800" indent="-177800">
              <a:buFont typeface="Wingdings" pitchFamily="2" charset="2"/>
              <a:buChar char="ü"/>
            </a:pPr>
            <a:r>
              <a:rPr lang="ru-RU" sz="1100" dirty="0"/>
              <a:t>Он-</a:t>
            </a:r>
            <a:r>
              <a:rPr lang="ru-RU" sz="1100" dirty="0" err="1"/>
              <a:t>лайн</a:t>
            </a:r>
            <a:r>
              <a:rPr lang="ru-RU" sz="1100" dirty="0"/>
              <a:t> консультации в период ограничительных мер </a:t>
            </a:r>
          </a:p>
          <a:p>
            <a:pPr marL="177800" indent="-177800">
              <a:buFont typeface="Wingdings" pitchFamily="2" charset="2"/>
              <a:buChar char="ü"/>
            </a:pPr>
            <a:r>
              <a:rPr lang="ru-RU" sz="1100" dirty="0"/>
              <a:t>Бесплатная стерилизация безнадзорных </a:t>
            </a:r>
            <a:r>
              <a:rPr lang="ru-RU" sz="1100" dirty="0" smtClean="0"/>
              <a:t>кошек: </a:t>
            </a:r>
            <a:r>
              <a:rPr lang="ru-RU" sz="1100" dirty="0"/>
              <a:t>595 операций</a:t>
            </a:r>
          </a:p>
          <a:p>
            <a:pPr marL="177800" indent="-177800">
              <a:buFont typeface="Wingdings" pitchFamily="2" charset="2"/>
              <a:buChar char="ü"/>
            </a:pPr>
            <a:r>
              <a:rPr lang="ru-RU" sz="1100" dirty="0"/>
              <a:t>Непрерывное повышение квалификации ветеринарных специалистов 25 учебных курсов 475 удостоверений</a:t>
            </a:r>
          </a:p>
          <a:p>
            <a:pPr marL="177800" indent="-177800">
              <a:buFont typeface="Wingdings" pitchFamily="2" charset="2"/>
              <a:buChar char="ü"/>
            </a:pPr>
            <a:r>
              <a:rPr lang="ru-RU" sz="1100" dirty="0"/>
              <a:t>Бесплатные он-лайн семинары по ветеринарии более 3000 тыс. </a:t>
            </a:r>
            <a:r>
              <a:rPr lang="ru-RU" sz="1100" dirty="0" smtClean="0"/>
              <a:t>слушателей</a:t>
            </a:r>
            <a:endParaRPr lang="ru-RU" sz="1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10</a:t>
            </a:fld>
            <a:endParaRPr lang="ru-RU" alt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877" y="1785932"/>
            <a:ext cx="1071537" cy="4286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0465" tIns="40232" rIns="80465" bIns="40232" rtlCol="0" anchor="ctr"/>
          <a:lstStyle/>
          <a:p>
            <a:endParaRPr lang="ru-RU" sz="10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в клиниках Подмосковья </a:t>
            </a:r>
          </a:p>
          <a:p>
            <a:endParaRPr lang="ru-RU" sz="10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171" y="2977224"/>
            <a:ext cx="172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рентген-</a:t>
            </a: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диагностических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0496" y="2916000"/>
            <a:ext cx="171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ПОМЕЩЕНИЯ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ОТРЕМОНТИРОВАННО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8605" y="857238"/>
            <a:ext cx="10728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более 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215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тыс.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3" descr="C:\Users\novikovaELN\Desktop\Задачи\презентации\Brand boook ioins\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614" y="2500312"/>
            <a:ext cx="531734" cy="54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43042" y="1428742"/>
            <a:ext cx="1136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ИССЛЕДОВАНИЙ ПРОВЕДЕНО</a:t>
            </a:r>
            <a:endParaRPr lang="ru-RU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00628" y="1714494"/>
            <a:ext cx="2014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в государственных учреждениях ветеринарии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2018" y="3580215"/>
            <a:ext cx="24237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 </a:t>
            </a:r>
            <a:endParaRPr lang="ru-RU" sz="10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588" y="857238"/>
            <a:ext cx="11138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более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380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тыс.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844" y="1428742"/>
            <a:ext cx="87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ПАЦИЕНТОВ</a:t>
            </a:r>
          </a:p>
          <a:p>
            <a:r>
              <a:rPr lang="ru-RU" sz="1000" b="1" dirty="0" smtClean="0"/>
              <a:t>ПРИНЯТО</a:t>
            </a:r>
            <a:endParaRPr lang="ru-RU" sz="1000" b="1" dirty="0">
              <a:solidFill>
                <a:srgbClr val="002060"/>
              </a:solidFill>
            </a:endParaRPr>
          </a:p>
        </p:txBody>
      </p:sp>
      <p:pic>
        <p:nvPicPr>
          <p:cNvPr id="20" name="Picture 8" descr="C:\Users\novikovaELN\Desktop\latvia_64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7460" y="928677"/>
            <a:ext cx="615345" cy="50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novikovaELN\Desktop\Задачи\презентации\Обоснование\pngwing.com (2)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0308" y="928676"/>
            <a:ext cx="452800" cy="46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610" y="915988"/>
            <a:ext cx="327330" cy="46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59"/>
          <a:stretch>
            <a:fillRect/>
          </a:stretch>
        </p:blipFill>
        <p:spPr bwMode="auto">
          <a:xfrm>
            <a:off x="7128000" y="785800"/>
            <a:ext cx="1700329" cy="198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288787" y="1752895"/>
            <a:ext cx="163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 Единый 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контакт-центр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" name="Picture 10" descr="D:\Users\TurovnikovaEV\Desktop\5cd0fa72-6384-4bed-b5aa-caa5e7422af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771"/>
          <a:stretch>
            <a:fillRect/>
          </a:stretch>
        </p:blipFill>
        <p:spPr bwMode="auto">
          <a:xfrm>
            <a:off x="7128000" y="2628000"/>
            <a:ext cx="1699200" cy="22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786182" y="1130848"/>
            <a:ext cx="77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7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797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2910" y="2500312"/>
            <a:ext cx="55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44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43174" y="2500312"/>
            <a:ext cx="500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22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55742" y="2916000"/>
            <a:ext cx="2230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ТЕРМИНАЛА 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«ЭЛЕКТРОННАЯ ОЧЕРЕДЬ»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71670" y="3286130"/>
            <a:ext cx="1184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ФУНКЦИОНИРУЕТ</a:t>
            </a:r>
            <a:endParaRPr lang="ru-RU" sz="1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503934" y="2488170"/>
            <a:ext cx="516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22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8596" y="2726768"/>
            <a:ext cx="1590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ультразвуковых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282" y="2952000"/>
            <a:ext cx="615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14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8000" y="3468537"/>
            <a:ext cx="1706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КАБИНЕТОВ ОБНОВЛЕНО</a:t>
            </a:r>
            <a:endParaRPr lang="ru-RU" sz="1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712208" y="2916000"/>
            <a:ext cx="128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ЛЕЧЕБНЫХ 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ОТДЕЛОВ 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РАБОТАЮТ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29256" y="884627"/>
            <a:ext cx="14030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ежемесячно</a:t>
            </a: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около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500</a:t>
            </a:r>
          </a:p>
        </p:txBody>
      </p:sp>
      <p:pic>
        <p:nvPicPr>
          <p:cNvPr id="40" name="Picture 2" descr="C:\Users\novikovaELN\Desktop\images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9790" y="928676"/>
            <a:ext cx="489466" cy="4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novikovaELN\Desktop\hospital-icon-869887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2500312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Users\novikovaELN\Downloads\pngegg (5)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2500312"/>
            <a:ext cx="396650" cy="39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C:\Users\novikovaELN\Downloads\pngwing.com (12)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9068" y="2571750"/>
            <a:ext cx="485938" cy="3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143636" y="2488170"/>
            <a:ext cx="45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77 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>
          <a:xfrm>
            <a:off x="2928926" y="108000"/>
            <a:ext cx="3357554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r>
              <a:rPr lang="ru-RU" altLang="ru-RU" sz="16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Лечебная деятельность 2020 год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73171" y="1428742"/>
            <a:ext cx="101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ОБРАЩЕНИЙ ПРИНЯТО</a:t>
            </a:r>
            <a:endParaRPr lang="ru-RU" sz="1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5000628" y="1428742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ВЫЗОВОВ</a:t>
            </a:r>
            <a:r>
              <a:rPr lang="ru-RU" sz="1000" dirty="0" smtClean="0"/>
              <a:t> </a:t>
            </a:r>
            <a:r>
              <a:rPr lang="ru-RU" sz="1000" b="1" dirty="0" smtClean="0"/>
              <a:t>НА ДОМ</a:t>
            </a:r>
          </a:p>
          <a:p>
            <a:r>
              <a:rPr lang="ru-RU" sz="1000" b="1" dirty="0" smtClean="0"/>
              <a:t>ОСУЩЕСТВЛЯЕТСЯ</a:t>
            </a:r>
            <a:endParaRPr lang="ru-RU" sz="10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1620000" y="1785932"/>
            <a:ext cx="1071537" cy="4286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0465" tIns="40232" rIns="80465" bIns="40232" rtlCol="0" anchor="ctr"/>
          <a:lstStyle/>
          <a:p>
            <a:endParaRPr lang="ru-RU" sz="10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клинических 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лабораториях</a:t>
            </a:r>
          </a:p>
          <a:p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088000" y="3451907"/>
            <a:ext cx="1071537" cy="4286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0465" tIns="40232" rIns="80465" bIns="40232" rtlCol="0" anchor="ctr"/>
          <a:lstStyle/>
          <a:p>
            <a:endParaRPr lang="ru-RU" sz="10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в клиниках Подмосковья </a:t>
            </a:r>
          </a:p>
          <a:p>
            <a:endParaRPr lang="ru-RU" sz="10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00496" y="3312000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В ЕДИНОМ СТИЛЕ</a:t>
            </a:r>
          </a:p>
          <a:p>
            <a:r>
              <a:rPr lang="ru-RU" sz="1000" b="1" dirty="0" smtClean="0"/>
              <a:t>ДЛЯ ПРИЕМА</a:t>
            </a:r>
            <a:endParaRPr lang="ru-RU" sz="10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5715008" y="3456000"/>
            <a:ext cx="1000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с 9.00 до 20.00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smtClean="0"/>
              <a:t>11</a:t>
            </a:r>
            <a:endParaRPr lang="ru-RU" alt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2057721"/>
              </p:ext>
            </p:extLst>
          </p:nvPr>
        </p:nvGraphicFramePr>
        <p:xfrm>
          <a:off x="524261" y="1347614"/>
          <a:ext cx="6984777" cy="2520279"/>
        </p:xfrm>
        <a:graphic>
          <a:graphicData uri="http://schemas.openxmlformats.org/drawingml/2006/table">
            <a:tbl>
              <a:tblPr firstRow="1" bandRow="1"/>
              <a:tblGrid>
                <a:gridCol w="28928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59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459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4009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831" marR="91831" marT="61220" marB="612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2019 год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831" marR="91831" marT="61220" marB="612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2020 год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831" marR="91831" marT="61220" marB="612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Объем инвестиций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831" marR="91831" marT="61220" marB="612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38,6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ru-RU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млрд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ru-RU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руб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.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831" marR="91831" marT="61220" marB="612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44,6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млрд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ru-RU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руб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.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831" marR="91831" marT="61220" marB="612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Создано рабочих мест 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831" marR="91831" marT="61220" marB="612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2 167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831" marR="91831" marT="61220" marB="612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3 314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831" marR="91831" marT="61220" marB="612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>
          <a:xfrm>
            <a:off x="3715670" y="80870"/>
            <a:ext cx="1554536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Инвестиции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53053" y="2427734"/>
            <a:ext cx="1060146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+6 млрд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53053" y="3291830"/>
            <a:ext cx="1060146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+1147</a:t>
            </a:r>
            <a:endParaRPr 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29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12</a:t>
            </a:fld>
            <a:endParaRPr lang="ru-RU" alt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9F66BC-323E-A244-AAC4-76C1C30D6079}"/>
              </a:ext>
            </a:extLst>
          </p:cNvPr>
          <p:cNvSpPr txBox="1"/>
          <p:nvPr/>
        </p:nvSpPr>
        <p:spPr>
          <a:xfrm>
            <a:off x="216023" y="720000"/>
            <a:ext cx="435597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400" dirty="0">
                <a:latin typeface="+mj-lt"/>
                <a:ea typeface="Verdana" pitchFamily="34" charset="0"/>
                <a:cs typeface="Verdana" pitchFamily="34" charset="0"/>
              </a:rPr>
              <a:t>Крупнейшие проекты, </a:t>
            </a:r>
            <a:endParaRPr lang="ru-RU" sz="1400" dirty="0" smtClean="0">
              <a:latin typeface="+mj-lt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400" dirty="0" smtClean="0">
                <a:latin typeface="+mj-lt"/>
                <a:ea typeface="Verdana" pitchFamily="34" charset="0"/>
                <a:cs typeface="Verdana" pitchFamily="34" charset="0"/>
              </a:rPr>
              <a:t>реализованные </a:t>
            </a:r>
            <a:r>
              <a:rPr lang="ru-RU" sz="1400" dirty="0">
                <a:latin typeface="+mj-lt"/>
                <a:ea typeface="Verdana" pitchFamily="34" charset="0"/>
                <a:cs typeface="Verdana" pitchFamily="34" charset="0"/>
              </a:rPr>
              <a:t>в 2020 году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526" y="1357304"/>
            <a:ext cx="42566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ru-RU" sz="1200" dirty="0" smtClean="0"/>
              <a:t>БКК «Коломенский», Подольск, создание производства хлебопекарной и кондитерской продукции, инвестиции </a:t>
            </a:r>
            <a:br>
              <a:rPr lang="ru-RU" sz="1200" dirty="0" smtClean="0"/>
            </a:br>
            <a:r>
              <a:rPr lang="ru-RU" sz="1200" dirty="0" smtClean="0"/>
              <a:t>6 млрд руб., мощность ХБИ 270 тонн/сутки, КИ 115 тонн/месяц, 1200 новых рабочих мест;</a:t>
            </a:r>
          </a:p>
          <a:p>
            <a:pPr marL="171450" indent="-171450">
              <a:buFont typeface="Wingdings" pitchFamily="2" charset="2"/>
              <a:buChar char="ü"/>
            </a:pPr>
            <a:endParaRPr lang="ru-RU" sz="1200" dirty="0" smtClean="0"/>
          </a:p>
          <a:p>
            <a:pPr marL="171450" indent="-171450">
              <a:buFont typeface="Wingdings" pitchFamily="2" charset="2"/>
              <a:buChar char="ü"/>
            </a:pPr>
            <a:r>
              <a:rPr lang="ru-RU" sz="1200" dirty="0"/>
              <a:t>ООО «Трио Инвест» (АПХ </a:t>
            </a:r>
            <a:r>
              <a:rPr lang="ru-RU" sz="1200" dirty="0" err="1"/>
              <a:t>Мираторг</a:t>
            </a:r>
            <a:r>
              <a:rPr lang="ru-RU" sz="1200" dirty="0"/>
              <a:t>), </a:t>
            </a:r>
            <a:r>
              <a:rPr lang="ru-RU" sz="1200" dirty="0" smtClean="0"/>
              <a:t>Домодедово, построена 1 очередь ОРЦ, инвестиции 10 млрд руб., 29 тыс.  тонн переработки в год, 524 новых рабочих места;</a:t>
            </a:r>
          </a:p>
          <a:p>
            <a:pPr marL="171450" indent="-171450">
              <a:buFont typeface="Wingdings" pitchFamily="2" charset="2"/>
              <a:buChar char="ü"/>
            </a:pPr>
            <a:endParaRPr lang="ru-RU" sz="1200" dirty="0"/>
          </a:p>
          <a:p>
            <a:pPr marL="171450" indent="-171450">
              <a:buFont typeface="Wingdings" pitchFamily="2" charset="2"/>
              <a:buChar char="ü"/>
            </a:pPr>
            <a:r>
              <a:rPr lang="ru-RU" sz="1200" dirty="0"/>
              <a:t>ООО «</a:t>
            </a:r>
            <a:r>
              <a:rPr lang="ru-RU" sz="1200" dirty="0" err="1"/>
              <a:t>Туровский</a:t>
            </a:r>
            <a:r>
              <a:rPr lang="ru-RU" sz="1200" dirty="0"/>
              <a:t> тепличный комплекс» 1 </a:t>
            </a:r>
            <a:r>
              <a:rPr lang="ru-RU" sz="1200" dirty="0" smtClean="0"/>
              <a:t>оч., Серпухов, инвестиции 1,7 млрд руб., 90 новых рабочих мест;</a:t>
            </a:r>
          </a:p>
          <a:p>
            <a:pPr marL="171450" indent="-171450">
              <a:buFont typeface="Wingdings" pitchFamily="2" charset="2"/>
              <a:buChar char="ü"/>
            </a:pPr>
            <a:endParaRPr lang="ru-RU" sz="1200" dirty="0"/>
          </a:p>
          <a:p>
            <a:r>
              <a:rPr lang="ru-RU" sz="1200" b="1" dirty="0" smtClean="0"/>
              <a:t>Реализовано 15 крупнейших проектов с общим объемом инвестиций 24,5 млрд. руб. и созданными 3314 рабочими местами.</a:t>
            </a: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357304"/>
            <a:ext cx="4536504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ru-RU" sz="1150" dirty="0"/>
              <a:t>ООО «Тепличный комплекс Подмосковье»,1 оч., </a:t>
            </a:r>
            <a:r>
              <a:rPr lang="ru-RU" sz="1150" dirty="0" smtClean="0"/>
              <a:t>Воскресенский, инвестиции 10 млрд руб., мощность </a:t>
            </a:r>
            <a:r>
              <a:rPr lang="ru-RU" sz="1150" dirty="0"/>
              <a:t>34,8 га/26 935 овощей в </a:t>
            </a:r>
            <a:r>
              <a:rPr lang="ru-RU" sz="1150" dirty="0" smtClean="0"/>
              <a:t>год, 542 новых рабочих места;</a:t>
            </a:r>
          </a:p>
          <a:p>
            <a:pPr marL="171450" indent="-171450">
              <a:buFont typeface="Wingdings" pitchFamily="2" charset="2"/>
              <a:buChar char="ü"/>
            </a:pPr>
            <a:endParaRPr lang="ru-RU" sz="800" dirty="0"/>
          </a:p>
          <a:p>
            <a:pPr marL="171450" indent="-171450">
              <a:buFont typeface="Wingdings" pitchFamily="2" charset="2"/>
              <a:buChar char="ü"/>
            </a:pPr>
            <a:r>
              <a:rPr lang="ru-RU" sz="1150" dirty="0"/>
              <a:t> ООО «Мульти </a:t>
            </a:r>
            <a:r>
              <a:rPr lang="ru-RU" sz="1150" dirty="0" err="1"/>
              <a:t>НутришнРУС</a:t>
            </a:r>
            <a:r>
              <a:rPr lang="ru-RU" sz="1150" dirty="0"/>
              <a:t>», </a:t>
            </a:r>
            <a:r>
              <a:rPr lang="ru-RU" sz="1150" dirty="0" smtClean="0"/>
              <a:t>Можайский, создание производства заменителей грудного молока, мощность 15 тыс. тонн ЗГМ в год, инвестиции 8,7 млрд руб., 200 </a:t>
            </a:r>
            <a:r>
              <a:rPr lang="ru-RU" sz="1150" dirty="0"/>
              <a:t>новых рабочих </a:t>
            </a:r>
            <a:r>
              <a:rPr lang="ru-RU" sz="1150" dirty="0" smtClean="0"/>
              <a:t>мест;</a:t>
            </a:r>
          </a:p>
          <a:p>
            <a:pPr marL="171450" indent="-171450">
              <a:buFont typeface="Wingdings" pitchFamily="2" charset="2"/>
              <a:buChar char="ü"/>
            </a:pPr>
            <a:endParaRPr lang="ru-RU" sz="800" dirty="0" smtClean="0"/>
          </a:p>
          <a:p>
            <a:pPr marL="171450" indent="-171450">
              <a:buFont typeface="Wingdings" pitchFamily="2" charset="2"/>
              <a:buChar char="ü"/>
            </a:pPr>
            <a:r>
              <a:rPr lang="ru-RU" sz="1150" dirty="0" smtClean="0"/>
              <a:t>ООО «Аква групп», Кашира, </a:t>
            </a:r>
            <a:r>
              <a:rPr lang="ru-RU" sz="1150" dirty="0"/>
              <a:t>Создание завода по выращиванию атлантического лосося в ОЭЗ "</a:t>
            </a:r>
            <a:r>
              <a:rPr lang="ru-RU" sz="1150" dirty="0" smtClean="0"/>
              <a:t>Кашира», мощность </a:t>
            </a:r>
            <a:r>
              <a:rPr lang="ru-RU" sz="1150" dirty="0"/>
              <a:t>5 000 тонн рыбы лососевых пород, инвестиции 4 млрд руб., 100 новых рабочих </a:t>
            </a:r>
            <a:r>
              <a:rPr lang="ru-RU" sz="1150" dirty="0" smtClean="0"/>
              <a:t>мест;</a:t>
            </a:r>
          </a:p>
          <a:p>
            <a:pPr marL="171450" indent="-171450">
              <a:buFont typeface="Wingdings" pitchFamily="2" charset="2"/>
              <a:buChar char="ü"/>
            </a:pPr>
            <a:endParaRPr lang="ru-RU" sz="800" dirty="0" smtClean="0"/>
          </a:p>
          <a:p>
            <a:pPr marL="171450" indent="-171450">
              <a:buFont typeface="Wingdings" pitchFamily="2" charset="2"/>
              <a:buChar char="ü"/>
            </a:pPr>
            <a:r>
              <a:rPr lang="ru-RU" sz="1150" dirty="0" smtClean="0"/>
              <a:t>ООО </a:t>
            </a:r>
            <a:r>
              <a:rPr lang="ru-RU" sz="1150" dirty="0"/>
              <a:t>«Русский буйвол», Наро-Фоминский, Создание комбинированного комплекса по производству высококачественного коровьего и </a:t>
            </a:r>
            <a:r>
              <a:rPr lang="ru-RU" sz="1150" dirty="0" err="1"/>
              <a:t>буйволиного</a:t>
            </a:r>
            <a:r>
              <a:rPr lang="ru-RU" sz="1150" dirty="0"/>
              <a:t> молока, мощность 2 400 голов коров, 900 – буйволов, инвестиции 3,1 млрд руб., 120 новых рабочих </a:t>
            </a:r>
            <a:r>
              <a:rPr lang="ru-RU" sz="1150" dirty="0" smtClean="0"/>
              <a:t>мест;</a:t>
            </a:r>
            <a:endParaRPr lang="ru-RU" sz="1150" dirty="0"/>
          </a:p>
          <a:p>
            <a:pPr marL="171450" indent="-171450">
              <a:buFont typeface="Wingdings" pitchFamily="2" charset="2"/>
              <a:buChar char="ü"/>
            </a:pPr>
            <a:endParaRPr lang="ru-RU" sz="800" dirty="0">
              <a:solidFill>
                <a:srgbClr val="FF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/>
              <a:t>Планируется </a:t>
            </a:r>
            <a:r>
              <a:rPr lang="ru-RU" sz="1200" b="1" dirty="0"/>
              <a:t>к вводу в эксплуатацию и началу реализации 19 крупнейших проектов с общим объемом инвестиций 69,4 млрд. руб</a:t>
            </a:r>
            <a:r>
              <a:rPr lang="ru-RU" sz="1200" b="1" dirty="0" smtClean="0"/>
              <a:t>. и </a:t>
            </a:r>
            <a:r>
              <a:rPr lang="ru-RU" sz="1200" b="1" dirty="0"/>
              <a:t>созданием 3720 рабочих мест.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857224" y="1295890"/>
            <a:ext cx="285752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000100" y="1224452"/>
            <a:ext cx="2857520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89F66BC-323E-A244-AAC4-76C1C30D6079}"/>
              </a:ext>
            </a:extLst>
          </p:cNvPr>
          <p:cNvSpPr txBox="1"/>
          <p:nvPr/>
        </p:nvSpPr>
        <p:spPr>
          <a:xfrm>
            <a:off x="4788055" y="720000"/>
            <a:ext cx="435597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400" dirty="0" smtClean="0">
                <a:latin typeface="+mj-lt"/>
                <a:ea typeface="Verdana" pitchFamily="34" charset="0"/>
                <a:cs typeface="Verdana" pitchFamily="34" charset="0"/>
              </a:rPr>
              <a:t>Крупнейшие проекты, </a:t>
            </a:r>
          </a:p>
          <a:p>
            <a:pPr algn="ctr"/>
            <a:r>
              <a:rPr lang="ru-RU" sz="1400" dirty="0" smtClean="0">
                <a:latin typeface="+mj-lt"/>
                <a:ea typeface="Verdana" pitchFamily="34" charset="0"/>
                <a:cs typeface="Verdana" pitchFamily="34" charset="0"/>
              </a:rPr>
              <a:t>с планом завершения в 2021 году</a:t>
            </a:r>
            <a:endParaRPr lang="ru-RU" sz="14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357818" y="1296000"/>
            <a:ext cx="285752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500694" y="1224000"/>
            <a:ext cx="2857520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>
          <a:xfrm>
            <a:off x="3214678" y="108000"/>
            <a:ext cx="2714644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/>
            <a:r>
              <a:rPr lang="ru-RU" altLang="ru-RU" sz="1600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Инвестиции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11967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13</a:t>
            </a:fld>
            <a:endParaRPr lang="ru-RU" alt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00166" y="108000"/>
            <a:ext cx="61206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Перерабатывающие предприятия и экспорт</a:t>
            </a:r>
            <a:endParaRPr lang="ru-RU" altLang="ru-RU" sz="16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9F66BC-323E-A244-AAC4-76C1C30D6079}"/>
              </a:ext>
            </a:extLst>
          </p:cNvPr>
          <p:cNvSpPr txBox="1"/>
          <p:nvPr/>
        </p:nvSpPr>
        <p:spPr>
          <a:xfrm>
            <a:off x="2360193" y="785800"/>
            <a:ext cx="4355977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  <a:ea typeface="Verdana" pitchFamily="34" charset="0"/>
                <a:cs typeface="Verdana" pitchFamily="34" charset="0"/>
              </a:rPr>
              <a:t>Значимые достижения в 2020 году</a:t>
            </a:r>
            <a:endParaRPr lang="ru-RU" sz="16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788821" y="1214428"/>
            <a:ext cx="3286148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2931697" y="1142990"/>
            <a:ext cx="3286148" cy="2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89F66BC-323E-A244-AAC4-76C1C30D6079}"/>
              </a:ext>
            </a:extLst>
          </p:cNvPr>
          <p:cNvSpPr txBox="1"/>
          <p:nvPr/>
        </p:nvSpPr>
        <p:spPr>
          <a:xfrm>
            <a:off x="2357421" y="3204636"/>
            <a:ext cx="4355977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  <a:ea typeface="Verdana" pitchFamily="34" charset="0"/>
                <a:cs typeface="Verdana" pitchFamily="34" charset="0"/>
              </a:rPr>
              <a:t>Задачи на 2021 год</a:t>
            </a:r>
            <a:endParaRPr lang="ru-RU" sz="16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786049" y="3633264"/>
            <a:ext cx="3286148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2928925" y="3561826"/>
            <a:ext cx="3286148" cy="2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-68699" y="2177004"/>
            <a:ext cx="2500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по производству </a:t>
            </a:r>
          </a:p>
          <a:p>
            <a:pPr algn="ctr"/>
            <a:r>
              <a:rPr lang="ru-RU" sz="1200" dirty="0" smtClean="0"/>
              <a:t>кондитерских изделий, </a:t>
            </a:r>
          </a:p>
          <a:p>
            <a:pPr algn="ctr"/>
            <a:r>
              <a:rPr lang="ru-RU" sz="1200" dirty="0" smtClean="0"/>
              <a:t>342,8 тыс. тонн (10 мес. 2020)</a:t>
            </a:r>
          </a:p>
        </p:txBody>
      </p:sp>
      <p:sp>
        <p:nvSpPr>
          <p:cNvPr id="25" name="Овал 24"/>
          <p:cNvSpPr/>
          <p:nvPr/>
        </p:nvSpPr>
        <p:spPr>
          <a:xfrm>
            <a:off x="898783" y="1493004"/>
            <a:ext cx="720000" cy="72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6" name="Овал 25"/>
          <p:cNvSpPr/>
          <p:nvPr/>
        </p:nvSpPr>
        <p:spPr>
          <a:xfrm>
            <a:off x="826783" y="1493004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FDDE87">
                  <a:tint val="66000"/>
                  <a:satMod val="160000"/>
                </a:srgbClr>
              </a:gs>
              <a:gs pos="50000">
                <a:srgbClr val="FDDE87">
                  <a:tint val="44500"/>
                  <a:satMod val="160000"/>
                </a:srgbClr>
              </a:gs>
              <a:gs pos="100000">
                <a:srgbClr val="FDDE87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7" name="TextBox 26"/>
          <p:cNvSpPr txBox="1"/>
          <p:nvPr/>
        </p:nvSpPr>
        <p:spPr>
          <a:xfrm>
            <a:off x="826221" y="1421004"/>
            <a:ext cx="668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3345" y="1781004"/>
            <a:ext cx="10339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МЕСТО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в РФ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360193" y="2177004"/>
            <a:ext cx="2500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lang="ru-RU" sz="1200" dirty="0" smtClean="0"/>
              <a:t>по производству сыра, </a:t>
            </a:r>
          </a:p>
          <a:p>
            <a:pPr lvl="0" algn="ctr" fontAlgn="ctr">
              <a:defRPr/>
            </a:pPr>
            <a:r>
              <a:rPr lang="ru-RU" sz="1200" dirty="0" smtClean="0"/>
              <a:t>56,3 тыс. тонн </a:t>
            </a:r>
          </a:p>
          <a:p>
            <a:pPr lvl="0" algn="ctr" fontAlgn="ctr">
              <a:defRPr/>
            </a:pPr>
            <a:r>
              <a:rPr lang="ru-RU" sz="1200" dirty="0" smtClean="0"/>
              <a:t>(10 мес. 2020)</a:t>
            </a:r>
          </a:p>
        </p:txBody>
      </p:sp>
      <p:sp>
        <p:nvSpPr>
          <p:cNvPr id="30" name="Овал 29"/>
          <p:cNvSpPr/>
          <p:nvPr/>
        </p:nvSpPr>
        <p:spPr>
          <a:xfrm>
            <a:off x="3327675" y="1493004"/>
            <a:ext cx="720000" cy="72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1" name="Овал 30"/>
          <p:cNvSpPr/>
          <p:nvPr/>
        </p:nvSpPr>
        <p:spPr>
          <a:xfrm>
            <a:off x="3255675" y="1493004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FDDE87">
                  <a:tint val="66000"/>
                  <a:satMod val="160000"/>
                </a:srgbClr>
              </a:gs>
              <a:gs pos="50000">
                <a:srgbClr val="FDDE87">
                  <a:tint val="44500"/>
                  <a:satMod val="160000"/>
                </a:srgbClr>
              </a:gs>
              <a:gs pos="100000">
                <a:srgbClr val="FDDE87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2" name="TextBox 31"/>
          <p:cNvSpPr txBox="1"/>
          <p:nvPr/>
        </p:nvSpPr>
        <p:spPr>
          <a:xfrm>
            <a:off x="3255113" y="1421004"/>
            <a:ext cx="668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12237" y="1779203"/>
            <a:ext cx="10339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МЕСТО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в РФ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431895" y="2171470"/>
            <a:ext cx="2500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по производству хлеба и хлебобулочных изделий, включая полуфабрикаты, 360,8 тыс. тонн </a:t>
            </a:r>
          </a:p>
          <a:p>
            <a:pPr algn="ctr"/>
            <a:r>
              <a:rPr lang="ru-RU" sz="1200" dirty="0" smtClean="0"/>
              <a:t>(10 мес. 2020) </a:t>
            </a:r>
            <a:endParaRPr lang="ru-RU" sz="1200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399377" y="1487470"/>
            <a:ext cx="720000" cy="72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6" name="Овал 35"/>
          <p:cNvSpPr/>
          <p:nvPr/>
        </p:nvSpPr>
        <p:spPr>
          <a:xfrm>
            <a:off x="5327377" y="1487470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FDDE87">
                  <a:tint val="66000"/>
                  <a:satMod val="160000"/>
                </a:srgbClr>
              </a:gs>
              <a:gs pos="50000">
                <a:srgbClr val="FDDE87">
                  <a:tint val="44500"/>
                  <a:satMod val="160000"/>
                </a:srgbClr>
              </a:gs>
              <a:gs pos="100000">
                <a:srgbClr val="FDDE87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7" name="TextBox 36"/>
          <p:cNvSpPr txBox="1"/>
          <p:nvPr/>
        </p:nvSpPr>
        <p:spPr>
          <a:xfrm>
            <a:off x="5326815" y="1415470"/>
            <a:ext cx="668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183939" y="1775470"/>
            <a:ext cx="10339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МЕСТО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в РФ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932225" y="2171470"/>
            <a:ext cx="2071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200" dirty="0" smtClean="0"/>
              <a:t>Достижение высокого показателя объема экспорта продукции АПК МО              (1 041,3 </a:t>
            </a:r>
            <a:r>
              <a:rPr lang="ru-RU" sz="1200" dirty="0" err="1" smtClean="0"/>
              <a:t>млн</a:t>
            </a:r>
            <a:r>
              <a:rPr lang="ru-RU" sz="1200" dirty="0" smtClean="0"/>
              <a:t> $) </a:t>
            </a:r>
          </a:p>
        </p:txBody>
      </p:sp>
      <p:sp>
        <p:nvSpPr>
          <p:cNvPr id="40" name="Овал 39"/>
          <p:cNvSpPr/>
          <p:nvPr/>
        </p:nvSpPr>
        <p:spPr>
          <a:xfrm>
            <a:off x="7756831" y="1487470"/>
            <a:ext cx="720000" cy="72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1" name="Овал 40"/>
          <p:cNvSpPr/>
          <p:nvPr/>
        </p:nvSpPr>
        <p:spPr>
          <a:xfrm>
            <a:off x="7684831" y="1487470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FDDE87">
                  <a:tint val="66000"/>
                  <a:satMod val="160000"/>
                </a:srgbClr>
              </a:gs>
              <a:gs pos="50000">
                <a:srgbClr val="FDDE87">
                  <a:tint val="44500"/>
                  <a:satMod val="160000"/>
                </a:srgbClr>
              </a:gs>
              <a:gs pos="100000">
                <a:srgbClr val="FDDE87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44" name="Прямая со стрелкой 43"/>
          <p:cNvCxnSpPr/>
          <p:nvPr/>
        </p:nvCxnSpPr>
        <p:spPr>
          <a:xfrm rot="16200000" flipV="1">
            <a:off x="7771710" y="1869215"/>
            <a:ext cx="547254" cy="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142844" y="3877257"/>
            <a:ext cx="8501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lvl="0" indent="-269875" fontAlgn="ctr">
              <a:buFont typeface="Wingdings" pitchFamily="2" charset="2"/>
              <a:buChar char="ü"/>
              <a:defRPr/>
            </a:pPr>
            <a:r>
              <a:rPr lang="ru-RU" sz="1400" dirty="0" smtClean="0">
                <a:latin typeface="+mj-lt"/>
              </a:rPr>
              <a:t>Занять первое место в РФ по производству хлеба и хлебобулочных изделий, включая полуфабрикаты, а также сыра</a:t>
            </a:r>
          </a:p>
          <a:p>
            <a:pPr marL="269875" lvl="0" indent="-269875" fontAlgn="ctr">
              <a:buFont typeface="Wingdings" pitchFamily="2" charset="2"/>
              <a:buChar char="ü"/>
              <a:defRPr/>
            </a:pPr>
            <a:endParaRPr lang="ru-RU" sz="1400" dirty="0" smtClean="0">
              <a:latin typeface="+mj-lt"/>
            </a:endParaRPr>
          </a:p>
          <a:p>
            <a:pPr marL="269875" lvl="0" indent="-269875" fontAlgn="ctr">
              <a:buFont typeface="Wingdings" pitchFamily="2" charset="2"/>
              <a:buChar char="ü"/>
              <a:defRPr/>
            </a:pPr>
            <a:r>
              <a:rPr lang="ru-RU" sz="1400" dirty="0" smtClean="0">
                <a:latin typeface="+mj-lt"/>
              </a:rPr>
              <a:t>Увеличить объем экспорта продукции АПК МО не менее чем на 10%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29454" y="1357304"/>
            <a:ext cx="2071702" cy="164307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446202" y="305967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ВПЕРВЫЕ!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3089689" y="3191430"/>
            <a:ext cx="2857520" cy="504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726504"/>
            <a:ext cx="9144032" cy="357190"/>
          </a:xfrm>
          <a:prstGeom prst="rect">
            <a:avLst/>
          </a:prstGeom>
          <a:solidFill>
            <a:srgbClr val="D7E4BD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>
          <a:xfrm>
            <a:off x="1643042" y="108000"/>
            <a:ext cx="5857916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Малые формы хозяйствования</a:t>
            </a:r>
            <a:endParaRPr lang="ru-RU" altLang="ru-RU" sz="16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49694" y="714362"/>
            <a:ext cx="5995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Гранты 2020. Всего 34 гранта на сумму 273 млн рублей</a:t>
            </a:r>
            <a:endParaRPr lang="en-US" dirty="0" smtClean="0">
              <a:latin typeface="+mj-lt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1083694"/>
            <a:ext cx="914400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198279" y="1534066"/>
            <a:ext cx="2000264" cy="360000"/>
          </a:xfrm>
          <a:prstGeom prst="rect">
            <a:avLst/>
          </a:prstGeom>
          <a:solidFill>
            <a:srgbClr val="FDDE8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341419" y="1534066"/>
            <a:ext cx="2000264" cy="360000"/>
          </a:xfrm>
          <a:prstGeom prst="rect">
            <a:avLst/>
          </a:prstGeom>
          <a:solidFill>
            <a:srgbClr val="FDDE8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484559" y="1534066"/>
            <a:ext cx="2000264" cy="360000"/>
          </a:xfrm>
          <a:prstGeom prst="rect">
            <a:avLst/>
          </a:prstGeom>
          <a:solidFill>
            <a:srgbClr val="FDDE8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841749" y="1534066"/>
            <a:ext cx="131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j-lt"/>
              </a:rPr>
              <a:t>14 грантов</a:t>
            </a:r>
            <a:endParaRPr lang="ru-RU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0047" y="1534066"/>
            <a:ext cx="119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j-lt"/>
              </a:rPr>
              <a:t>9 грантов</a:t>
            </a:r>
            <a:endParaRPr lang="ru-RU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55469" y="1534066"/>
            <a:ext cx="131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j-lt"/>
              </a:rPr>
              <a:t>11 грантов</a:t>
            </a:r>
            <a:endParaRPr lang="ru-RU" dirty="0">
              <a:latin typeface="+mj-lt"/>
            </a:endParaRPr>
          </a:p>
        </p:txBody>
      </p:sp>
      <p:cxnSp>
        <p:nvCxnSpPr>
          <p:cNvPr id="37" name="Соединительная линия уступом 36"/>
          <p:cNvCxnSpPr>
            <a:stCxn id="20" idx="2"/>
          </p:cNvCxnSpPr>
          <p:nvPr/>
        </p:nvCxnSpPr>
        <p:spPr>
          <a:xfrm rot="5400000">
            <a:off x="1878345" y="1928380"/>
            <a:ext cx="354380" cy="285752"/>
          </a:xfrm>
          <a:prstGeom prst="bentConnector3">
            <a:avLst>
              <a:gd name="adj1" fmla="val 50000"/>
            </a:avLst>
          </a:prstGeom>
          <a:ln w="19050">
            <a:solidFill>
              <a:srgbClr val="B577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1350679" y="2248446"/>
            <a:ext cx="1847864" cy="504000"/>
          </a:xfrm>
          <a:prstGeom prst="rect">
            <a:avLst/>
          </a:prstGeom>
          <a:noFill/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1" name="Соединительная линия уступом 40"/>
          <p:cNvCxnSpPr/>
          <p:nvPr/>
        </p:nvCxnSpPr>
        <p:spPr>
          <a:xfrm rot="5400000">
            <a:off x="4022047" y="1925009"/>
            <a:ext cx="353256" cy="285752"/>
          </a:xfrm>
          <a:prstGeom prst="bentConnector3">
            <a:avLst>
              <a:gd name="adj1" fmla="val 50000"/>
            </a:avLst>
          </a:prstGeom>
          <a:ln w="19050">
            <a:solidFill>
              <a:srgbClr val="B577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3493819" y="2244513"/>
            <a:ext cx="1847864" cy="504000"/>
          </a:xfrm>
          <a:prstGeom prst="rect">
            <a:avLst/>
          </a:prstGeom>
          <a:noFill/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5400000">
            <a:off x="6165187" y="1925008"/>
            <a:ext cx="353256" cy="285752"/>
          </a:xfrm>
          <a:prstGeom prst="bentConnector3">
            <a:avLst>
              <a:gd name="adj1" fmla="val 50000"/>
            </a:avLst>
          </a:prstGeom>
          <a:ln w="19050">
            <a:solidFill>
              <a:srgbClr val="B577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5636959" y="2244512"/>
            <a:ext cx="1847864" cy="504000"/>
          </a:xfrm>
          <a:prstGeom prst="rect">
            <a:avLst/>
          </a:prstGeom>
          <a:noFill/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41155" y="2286847"/>
            <a:ext cx="1857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dirty="0" smtClean="0"/>
              <a:t>На поддержку </a:t>
            </a:r>
          </a:p>
          <a:p>
            <a:pPr lvl="0" algn="ctr"/>
            <a:r>
              <a:rPr lang="ru-RU" sz="1200" b="1" dirty="0" smtClean="0"/>
              <a:t>начинающих фермеров</a:t>
            </a:r>
            <a:endParaRPr lang="ru-RU" sz="12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3484294" y="2286847"/>
            <a:ext cx="1857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dirty="0" smtClean="0"/>
              <a:t>На развитие </a:t>
            </a:r>
          </a:p>
          <a:p>
            <a:pPr lvl="0" algn="ctr"/>
            <a:r>
              <a:rPr lang="ru-RU" sz="1200" b="1" dirty="0" smtClean="0"/>
              <a:t>семейных ферм</a:t>
            </a:r>
            <a:endParaRPr lang="ru-RU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5627435" y="2372762"/>
            <a:ext cx="1857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dirty="0" smtClean="0"/>
              <a:t>«</a:t>
            </a:r>
            <a:r>
              <a:rPr lang="ru-RU" sz="1200" b="1" dirty="0" err="1" smtClean="0"/>
              <a:t>Агростартап</a:t>
            </a:r>
            <a:r>
              <a:rPr lang="ru-RU" sz="1200" b="1" dirty="0" smtClean="0"/>
              <a:t>»</a:t>
            </a:r>
            <a:endParaRPr lang="ru-RU" sz="12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1489121" y="2750762"/>
            <a:ext cx="1609052" cy="307777"/>
          </a:xfrm>
          <a:prstGeom prst="rect">
            <a:avLst/>
          </a:prstGeom>
          <a:solidFill>
            <a:srgbClr val="F5A10B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lt1"/>
                </a:solidFill>
              </a:rPr>
              <a:t>+ </a:t>
            </a:r>
            <a:r>
              <a:rPr lang="ru-RU" sz="1400" b="1" dirty="0" smtClean="0"/>
              <a:t>45,4 </a:t>
            </a:r>
            <a:r>
              <a:rPr lang="ru-RU" sz="1400" b="1" dirty="0" err="1" smtClean="0"/>
              <a:t>млн</a:t>
            </a:r>
            <a:r>
              <a:rPr lang="ru-RU" sz="1400" b="1" dirty="0" smtClean="0"/>
              <a:t> руб.</a:t>
            </a:r>
            <a:endParaRPr lang="en-US" sz="1400" b="1" dirty="0" smtClean="0">
              <a:solidFill>
                <a:schemeClr val="lt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627171" y="2748512"/>
            <a:ext cx="1609052" cy="307777"/>
          </a:xfrm>
          <a:prstGeom prst="rect">
            <a:avLst/>
          </a:prstGeom>
          <a:solidFill>
            <a:srgbClr val="F5A10B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+ 175,8 </a:t>
            </a:r>
            <a:r>
              <a:rPr lang="ru-RU" sz="1400" b="1" dirty="0" err="1" smtClean="0"/>
              <a:t>млн</a:t>
            </a:r>
            <a:r>
              <a:rPr lang="ru-RU" sz="1400" b="1" dirty="0" smtClean="0"/>
              <a:t> руб.</a:t>
            </a:r>
            <a:endParaRPr lang="en-US" sz="1400" b="1" dirty="0" smtClean="0"/>
          </a:p>
        </p:txBody>
      </p:sp>
      <p:sp>
        <p:nvSpPr>
          <p:cNvPr id="56" name="Прямоугольник 55"/>
          <p:cNvSpPr/>
          <p:nvPr/>
        </p:nvSpPr>
        <p:spPr>
          <a:xfrm>
            <a:off x="5770311" y="2748512"/>
            <a:ext cx="1609052" cy="307777"/>
          </a:xfrm>
          <a:prstGeom prst="rect">
            <a:avLst/>
          </a:prstGeom>
          <a:solidFill>
            <a:srgbClr val="F5A10B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+ 51,8 </a:t>
            </a:r>
            <a:r>
              <a:rPr lang="ru-RU" sz="1400" b="1" dirty="0" err="1" smtClean="0"/>
              <a:t>млн</a:t>
            </a:r>
            <a:r>
              <a:rPr lang="ru-RU" sz="1400" b="1" dirty="0" smtClean="0"/>
              <a:t> руб.</a:t>
            </a:r>
            <a:endParaRPr lang="en-US" sz="1400" b="1" dirty="0" smtClean="0"/>
          </a:p>
        </p:txBody>
      </p:sp>
      <p:sp>
        <p:nvSpPr>
          <p:cNvPr id="61" name="Прямоугольник 60"/>
          <p:cNvSpPr/>
          <p:nvPr/>
        </p:nvSpPr>
        <p:spPr>
          <a:xfrm>
            <a:off x="303607" y="3191430"/>
            <a:ext cx="2786082" cy="504000"/>
          </a:xfrm>
          <a:prstGeom prst="rect">
            <a:avLst/>
          </a:prstGeom>
          <a:solidFill>
            <a:srgbClr val="FDDE8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/>
          <p:cNvSpPr txBox="1"/>
          <p:nvPr/>
        </p:nvSpPr>
        <p:spPr>
          <a:xfrm>
            <a:off x="711084" y="3229363"/>
            <a:ext cx="197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47</a:t>
            </a:r>
            <a:r>
              <a:rPr lang="ru-RU" sz="1200" dirty="0" smtClean="0">
                <a:latin typeface="+mj-lt"/>
              </a:rPr>
              <a:t> новых рабочих мест 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0" y="4271865"/>
            <a:ext cx="9144032" cy="357190"/>
          </a:xfrm>
          <a:prstGeom prst="rect">
            <a:avLst/>
          </a:prstGeom>
          <a:solidFill>
            <a:srgbClr val="D7E4BD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32" y="4614460"/>
            <a:ext cx="914400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/>
          <p:cNvSpPr/>
          <p:nvPr/>
        </p:nvSpPr>
        <p:spPr>
          <a:xfrm>
            <a:off x="5947209" y="3191430"/>
            <a:ext cx="2786082" cy="504000"/>
          </a:xfrm>
          <a:prstGeom prst="rect">
            <a:avLst/>
          </a:prstGeom>
          <a:solidFill>
            <a:srgbClr val="FDDE8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6018647" y="3210143"/>
            <a:ext cx="2714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Увеличение объема производимой продукции на </a:t>
            </a:r>
            <a:r>
              <a:rPr lang="ru-RU" sz="1200" b="1" dirty="0" smtClean="0">
                <a:latin typeface="+mj-lt"/>
              </a:rPr>
              <a:t>10%</a:t>
            </a:r>
            <a:r>
              <a:rPr lang="ru-RU" sz="1200" dirty="0" smtClean="0">
                <a:latin typeface="+mj-lt"/>
              </a:rPr>
              <a:t> </a:t>
            </a:r>
            <a:r>
              <a:rPr lang="ru-RU" sz="1000" dirty="0" smtClean="0">
                <a:latin typeface="+mj-lt"/>
              </a:rPr>
              <a:t>(к 2019 году)</a:t>
            </a:r>
            <a:endParaRPr lang="ru-RU" sz="1000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395962" y="3167808"/>
            <a:ext cx="2244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Планируемые результаты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 итогам года 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303607" y="3695430"/>
            <a:ext cx="8429684" cy="1588"/>
          </a:xfrm>
          <a:prstGeom prst="line">
            <a:avLst/>
          </a:prstGeom>
          <a:ln w="38100">
            <a:solidFill>
              <a:srgbClr val="F5A1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15</a:t>
            </a:fld>
            <a:endParaRPr lang="ru-RU" altLang="ru-RU" dirty="0"/>
          </a:p>
        </p:txBody>
      </p:sp>
      <p:sp>
        <p:nvSpPr>
          <p:cNvPr id="4" name="CustomShape 4"/>
          <p:cNvSpPr/>
          <p:nvPr/>
        </p:nvSpPr>
        <p:spPr>
          <a:xfrm>
            <a:off x="652377" y="1357304"/>
            <a:ext cx="7777275" cy="32917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indent="-285480">
              <a:buClr>
                <a:srgbClr val="000000"/>
              </a:buClr>
              <a:buFont typeface="Wingdings" charset="2"/>
              <a:buChar char=""/>
            </a:pPr>
            <a:r>
              <a:rPr lang="ru-RU" sz="1600" b="0" strike="noStrike" spc="-1" dirty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Экономический рост сельских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территорий</a:t>
            </a:r>
            <a:endParaRPr lang="ru-RU" sz="1600" b="0" strike="noStrike" spc="-1" dirty="0">
              <a:latin typeface="Segoe UI" pitchFamily="34" charset="0"/>
              <a:cs typeface="Segoe UI" pitchFamily="34" charset="0"/>
            </a:endParaRPr>
          </a:p>
          <a:p>
            <a:endParaRPr lang="ru-RU" sz="1600" b="0" strike="noStrike" spc="-1" dirty="0">
              <a:latin typeface="Segoe UI" pitchFamily="34" charset="0"/>
              <a:cs typeface="Segoe UI" pitchFamily="34" charset="0"/>
            </a:endParaRPr>
          </a:p>
          <a:p>
            <a:pPr indent="-285480">
              <a:buClr>
                <a:srgbClr val="000000"/>
              </a:buClr>
              <a:buFont typeface="Wingdings" charset="2"/>
              <a:buChar char=""/>
            </a:pPr>
            <a:r>
              <a:rPr lang="ru-RU" sz="1600" b="0" strike="noStrike" spc="-1" dirty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Сохранение малых населенных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пунктов</a:t>
            </a:r>
            <a:endParaRPr lang="ru-RU" sz="1600" b="0" strike="noStrike" spc="-1" dirty="0">
              <a:latin typeface="Segoe UI" pitchFamily="34" charset="0"/>
              <a:cs typeface="Segoe UI" pitchFamily="34" charset="0"/>
            </a:endParaRPr>
          </a:p>
          <a:p>
            <a:endParaRPr lang="ru-RU" sz="1600" b="0" strike="noStrike" spc="-1" dirty="0">
              <a:latin typeface="Segoe UI" pitchFamily="34" charset="0"/>
              <a:cs typeface="Segoe UI" pitchFamily="34" charset="0"/>
            </a:endParaRPr>
          </a:p>
          <a:p>
            <a:pPr indent="-285480">
              <a:buClr>
                <a:srgbClr val="000000"/>
              </a:buClr>
              <a:buFont typeface="Wingdings" charset="2"/>
              <a:buChar char=""/>
            </a:pPr>
            <a:r>
              <a:rPr lang="ru-RU" sz="1600" b="0" strike="noStrike" spc="-1" dirty="0">
                <a:latin typeface="Segoe UI" pitchFamily="34" charset="0"/>
                <a:ea typeface="DejaVu Sans"/>
                <a:cs typeface="Segoe UI" pitchFamily="34" charset="0"/>
              </a:rPr>
              <a:t>Развитие социальной инфраструктуры </a:t>
            </a:r>
            <a:r>
              <a:rPr lang="ru-RU" sz="1600" b="0" strike="noStrike" spc="-1" dirty="0" smtClean="0">
                <a:latin typeface="Segoe UI" pitchFamily="34" charset="0"/>
                <a:ea typeface="DejaVu Sans"/>
                <a:cs typeface="Segoe UI" pitchFamily="34" charset="0"/>
              </a:rPr>
              <a:t>села</a:t>
            </a:r>
            <a:endParaRPr lang="ru-RU" sz="1600" b="0" strike="noStrike" spc="-1" dirty="0">
              <a:latin typeface="Segoe UI" pitchFamily="34" charset="0"/>
              <a:cs typeface="Segoe UI" pitchFamily="34" charset="0"/>
            </a:endParaRPr>
          </a:p>
          <a:p>
            <a:endParaRPr lang="ru-RU" sz="1600" b="0" strike="noStrike" spc="-1" dirty="0">
              <a:latin typeface="Segoe UI" pitchFamily="34" charset="0"/>
              <a:cs typeface="Segoe UI" pitchFamily="34" charset="0"/>
            </a:endParaRPr>
          </a:p>
          <a:p>
            <a:pPr indent="-285480">
              <a:buClr>
                <a:srgbClr val="000000"/>
              </a:buClr>
              <a:buFont typeface="Wingdings" charset="2"/>
              <a:buChar char=""/>
            </a:pPr>
            <a:r>
              <a:rPr lang="ru-RU" sz="1600" b="0" strike="noStrike" spc="-1" dirty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Создание рабочих мест на селе  и повышение доходов сельских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жителей</a:t>
            </a:r>
            <a:endParaRPr lang="ru-RU" sz="1600" b="0" strike="noStrike" spc="-1" dirty="0">
              <a:latin typeface="Segoe UI" pitchFamily="34" charset="0"/>
              <a:cs typeface="Segoe UI" pitchFamily="34" charset="0"/>
            </a:endParaRPr>
          </a:p>
          <a:p>
            <a:endParaRPr lang="ru-RU" sz="1600" b="0" strike="noStrike" spc="-1" dirty="0">
              <a:latin typeface="Segoe UI" pitchFamily="34" charset="0"/>
              <a:cs typeface="Segoe UI" pitchFamily="34" charset="0"/>
            </a:endParaRPr>
          </a:p>
          <a:p>
            <a:pPr indent="-285480">
              <a:buClr>
                <a:srgbClr val="000000"/>
              </a:buClr>
              <a:buFont typeface="Wingdings" charset="2"/>
              <a:buChar char=""/>
            </a:pPr>
            <a:r>
              <a:rPr lang="ru-RU" sz="1600" b="0" strike="noStrike" spc="-1" dirty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Сохранение культурного и исторического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наследия </a:t>
            </a:r>
            <a:r>
              <a:rPr lang="ru-RU" sz="1600" b="0" strike="noStrike" spc="-1" dirty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территории, </a:t>
            </a:r>
            <a:endParaRPr lang="ru-RU" sz="1600" b="0" strike="noStrike" spc="-1" dirty="0">
              <a:latin typeface="Segoe UI" pitchFamily="34" charset="0"/>
              <a:cs typeface="Segoe UI" pitchFamily="34" charset="0"/>
            </a:endParaRPr>
          </a:p>
          <a:p>
            <a:pPr marL="285840" indent="-18720"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обрядов и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ремесел</a:t>
            </a:r>
            <a:endParaRPr lang="ru-RU" sz="1600" b="0" strike="noStrike" spc="-1" dirty="0">
              <a:latin typeface="Segoe UI" pitchFamily="34" charset="0"/>
              <a:cs typeface="Segoe UI" pitchFamily="34" charset="0"/>
            </a:endParaRPr>
          </a:p>
          <a:p>
            <a:pPr indent="-285480">
              <a:buClr>
                <a:srgbClr val="000000"/>
              </a:buClr>
              <a:buFont typeface="Wingdings" charset="2"/>
              <a:buChar char=""/>
              <a:tabLst>
                <a:tab pos="0" algn="l"/>
              </a:tabLst>
            </a:pPr>
            <a:endParaRPr lang="ru-RU" sz="1600" b="0" strike="noStrike" spc="-1" dirty="0" smtClean="0">
              <a:solidFill>
                <a:srgbClr val="000000"/>
              </a:solidFill>
              <a:latin typeface="Segoe UI" pitchFamily="34" charset="0"/>
              <a:ea typeface="DejaVu Sans"/>
              <a:cs typeface="Segoe UI" pitchFamily="34" charset="0"/>
            </a:endParaRPr>
          </a:p>
          <a:p>
            <a:pPr indent="-285480">
              <a:buClr>
                <a:srgbClr val="000000"/>
              </a:buClr>
              <a:buFont typeface="Wingdings" charset="2"/>
              <a:buChar char=""/>
              <a:tabLst>
                <a:tab pos="0" algn="l"/>
              </a:tabLst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Улучшение </a:t>
            </a:r>
            <a:r>
              <a:rPr lang="ru-RU" sz="1600" b="0" strike="noStrike" spc="-1" dirty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условий жизни сельского населения, </a:t>
            </a:r>
            <a:endParaRPr lang="ru-RU" sz="1600" b="0" strike="noStrike" spc="-1" dirty="0">
              <a:latin typeface="Segoe UI" pitchFamily="34" charset="0"/>
              <a:cs typeface="Segoe UI" pitchFamily="34" charset="0"/>
            </a:endParaRPr>
          </a:p>
          <a:p>
            <a:pPr marL="285840" indent="-18720"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уменьшение оттока молодежи в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Segoe UI" pitchFamily="34" charset="0"/>
                <a:ea typeface="DejaVu Sans"/>
                <a:cs typeface="Segoe UI" pitchFamily="34" charset="0"/>
              </a:rPr>
              <a:t>города</a:t>
            </a:r>
            <a:endParaRPr lang="ru-RU" sz="1600" b="0" strike="noStrike" spc="-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>
          <a:xfrm>
            <a:off x="428596" y="87110"/>
            <a:ext cx="8215370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1600" dirty="0" err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Агротуризм</a:t>
            </a:r>
            <a:r>
              <a:rPr lang="ru-RU" altLang="ru-RU" sz="16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– новое направление развития фермерства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2884" y="720000"/>
            <a:ext cx="8229600" cy="3571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pc="-1" dirty="0">
              <a:latin typeface="Arial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357422" y="1141402"/>
            <a:ext cx="4357718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509822" y="1069964"/>
            <a:ext cx="4357718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143140" y="72841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dirty="0" smtClean="0">
                <a:latin typeface="Segoe UI" pitchFamily="34" charset="0"/>
                <a:cs typeface="Segoe UI" pitchFamily="34" charset="0"/>
              </a:rPr>
              <a:t>Цель</a:t>
            </a:r>
            <a:endParaRPr lang="ru-RU" altLang="ru-RU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16</a:t>
            </a:fld>
            <a:endParaRPr lang="ru-RU" altLang="ru-RU" dirty="0"/>
          </a:p>
        </p:txBody>
      </p:sp>
      <p:sp>
        <p:nvSpPr>
          <p:cNvPr id="3" name="CustomShape 4"/>
          <p:cNvSpPr/>
          <p:nvPr/>
        </p:nvSpPr>
        <p:spPr>
          <a:xfrm>
            <a:off x="360000" y="783165"/>
            <a:ext cx="3455280" cy="11456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200" b="1" spc="-1" dirty="0">
                <a:solidFill>
                  <a:srgbClr val="000000"/>
                </a:solidFill>
                <a:latin typeface="Segoe UI"/>
                <a:ea typeface="DejaVu Sans"/>
              </a:rPr>
              <a:t>Более 50 организаций и крестьянских (фермерских) хозяйств уже предоставляют услуги в сфере сельского туризма в Московской области</a:t>
            </a:r>
          </a:p>
        </p:txBody>
      </p:sp>
      <p:pic>
        <p:nvPicPr>
          <p:cNvPr id="4" name="Рисунок 93"/>
          <p:cNvPicPr/>
          <p:nvPr/>
        </p:nvPicPr>
        <p:blipFill>
          <a:blip r:embed="rId3" cstate="print"/>
          <a:stretch/>
        </p:blipFill>
        <p:spPr>
          <a:xfrm>
            <a:off x="4286248" y="857238"/>
            <a:ext cx="3625358" cy="2409911"/>
          </a:xfrm>
          <a:prstGeom prst="rect">
            <a:avLst/>
          </a:prstGeom>
          <a:ln w="0">
            <a:noFill/>
          </a:ln>
        </p:spPr>
      </p:pic>
      <p:sp>
        <p:nvSpPr>
          <p:cNvPr id="5" name="CustomShape 5"/>
          <p:cNvSpPr/>
          <p:nvPr/>
        </p:nvSpPr>
        <p:spPr>
          <a:xfrm>
            <a:off x="358920" y="2071684"/>
            <a:ext cx="3641580" cy="1143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ru-RU" sz="1200" spc="-1" dirty="0">
                <a:solidFill>
                  <a:srgbClr val="000000"/>
                </a:solidFill>
                <a:latin typeface="Segoe UI"/>
                <a:ea typeface="DejaVu Sans"/>
              </a:rPr>
              <a:t>Московская область имеет все необходимые ресурсы для развития сельского </a:t>
            </a:r>
            <a:r>
              <a:rPr lang="ru-RU" sz="1200" spc="-1" dirty="0" smtClean="0">
                <a:solidFill>
                  <a:srgbClr val="000000"/>
                </a:solidFill>
                <a:latin typeface="Segoe UI"/>
                <a:ea typeface="DejaVu Sans"/>
              </a:rPr>
              <a:t>туризма. </a:t>
            </a:r>
            <a:endParaRPr lang="ru-RU" sz="1200" spc="-1" dirty="0">
              <a:solidFill>
                <a:srgbClr val="000000"/>
              </a:solidFill>
              <a:latin typeface="Segoe UI"/>
              <a:ea typeface="DejaVu Sans"/>
            </a:endParaRPr>
          </a:p>
          <a:p>
            <a:endParaRPr lang="ru-RU" sz="1600" spc="-1" dirty="0">
              <a:solidFill>
                <a:srgbClr val="000000"/>
              </a:solidFill>
              <a:latin typeface="Segoe UI"/>
              <a:ea typeface="DejaVu Sans"/>
            </a:endParaRPr>
          </a:p>
          <a:p>
            <a:r>
              <a:rPr lang="ru-RU" sz="1200" spc="-1" dirty="0">
                <a:solidFill>
                  <a:srgbClr val="000000"/>
                </a:solidFill>
                <a:latin typeface="Segoe UI"/>
                <a:ea typeface="DejaVu Sans"/>
              </a:rPr>
              <a:t>Интерес к нему обусловлен относительно небольшими затратами и близостью к природе по сравнению с другими видами </a:t>
            </a:r>
            <a:r>
              <a:rPr lang="ru-RU" sz="1200" spc="-1" dirty="0" smtClean="0">
                <a:solidFill>
                  <a:srgbClr val="000000"/>
                </a:solidFill>
                <a:latin typeface="Segoe UI"/>
                <a:ea typeface="DejaVu Sans"/>
              </a:rPr>
              <a:t>отдыха. </a:t>
            </a:r>
            <a:endParaRPr lang="ru-RU" sz="1200" spc="-1" dirty="0">
              <a:solidFill>
                <a:srgbClr val="000000"/>
              </a:solidFill>
              <a:latin typeface="Segoe UI"/>
              <a:ea typeface="DejaVu Sans"/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357158" y="3500444"/>
            <a:ext cx="4648200" cy="43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spc="-1" dirty="0">
                <a:solidFill>
                  <a:schemeClr val="accent3">
                    <a:lumMod val="50000"/>
                  </a:schemeClr>
                </a:solidFill>
                <a:latin typeface="Segoe UI"/>
                <a:ea typeface="DejaVu Sans"/>
              </a:rPr>
              <a:t>Основные направления агротуризма в </a:t>
            </a:r>
            <a:r>
              <a:rPr lang="ru-RU" sz="1400" b="1" spc="-1" dirty="0" smtClean="0">
                <a:solidFill>
                  <a:schemeClr val="accent3">
                    <a:lumMod val="50000"/>
                  </a:schemeClr>
                </a:solidFill>
                <a:latin typeface="Segoe UI"/>
                <a:ea typeface="DejaVu Sans"/>
              </a:rPr>
              <a:t>МО:</a:t>
            </a:r>
            <a:endParaRPr lang="ru-RU" sz="1400" b="1" spc="-1" dirty="0">
              <a:solidFill>
                <a:schemeClr val="accent3">
                  <a:lumMod val="50000"/>
                </a:schemeClr>
              </a:solidFill>
              <a:latin typeface="Segoe UI"/>
              <a:ea typeface="DejaVu Sans"/>
            </a:endParaRPr>
          </a:p>
        </p:txBody>
      </p:sp>
      <p:pic>
        <p:nvPicPr>
          <p:cNvPr id="7" name="Рисунок 91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27473"/>
          <a:stretch/>
        </p:blipFill>
        <p:spPr>
          <a:xfrm>
            <a:off x="361910" y="3769261"/>
            <a:ext cx="6500836" cy="942977"/>
          </a:xfrm>
          <a:prstGeom prst="rect">
            <a:avLst/>
          </a:prstGeom>
          <a:ln w="0">
            <a:noFill/>
          </a:ln>
        </p:spPr>
      </p:pic>
      <p:sp>
        <p:nvSpPr>
          <p:cNvPr id="8" name="CustomShape 3"/>
          <p:cNvSpPr/>
          <p:nvPr/>
        </p:nvSpPr>
        <p:spPr>
          <a:xfrm>
            <a:off x="361888" y="4638148"/>
            <a:ext cx="1000132" cy="43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chemeClr val="accent3">
                    <a:lumMod val="50000"/>
                  </a:schemeClr>
                </a:solidFill>
                <a:latin typeface="Segoe UI"/>
                <a:ea typeface="DejaVu Sans"/>
              </a:rPr>
              <a:t>Проживание</a:t>
            </a:r>
            <a:endParaRPr lang="ru-RU" sz="1000" b="1" spc="-1" dirty="0">
              <a:solidFill>
                <a:schemeClr val="accent3">
                  <a:lumMod val="50000"/>
                </a:schemeClr>
              </a:solidFill>
              <a:latin typeface="Segoe UI"/>
              <a:ea typeface="DejaVu Sans"/>
            </a:endParaRPr>
          </a:p>
        </p:txBody>
      </p:sp>
      <p:sp>
        <p:nvSpPr>
          <p:cNvPr id="9" name="CustomShape 3"/>
          <p:cNvSpPr/>
          <p:nvPr/>
        </p:nvSpPr>
        <p:spPr>
          <a:xfrm>
            <a:off x="1290582" y="4640800"/>
            <a:ext cx="1000132" cy="43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chemeClr val="accent3">
                    <a:lumMod val="50000"/>
                  </a:schemeClr>
                </a:solidFill>
                <a:latin typeface="Segoe UI"/>
                <a:ea typeface="DejaVu Sans"/>
              </a:rPr>
              <a:t>Экскурсии</a:t>
            </a:r>
            <a:endParaRPr lang="ru-RU" sz="1000" b="1" spc="-1" dirty="0">
              <a:solidFill>
                <a:schemeClr val="accent3">
                  <a:lumMod val="50000"/>
                </a:schemeClr>
              </a:solidFill>
              <a:latin typeface="Segoe UI"/>
              <a:ea typeface="DejaVu Sans"/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2076400" y="4640800"/>
            <a:ext cx="1285884" cy="43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1" spc="-1" dirty="0" smtClean="0">
                <a:solidFill>
                  <a:schemeClr val="accent3">
                    <a:lumMod val="50000"/>
                  </a:schemeClr>
                </a:solidFill>
                <a:latin typeface="Segoe UI"/>
                <a:ea typeface="DejaVu Sans"/>
              </a:rPr>
              <a:t>Оздоровительный отдых</a:t>
            </a:r>
            <a:endParaRPr lang="ru-RU" sz="900" b="1" spc="-1" dirty="0">
              <a:solidFill>
                <a:schemeClr val="accent3">
                  <a:lumMod val="50000"/>
                </a:schemeClr>
              </a:solidFill>
              <a:latin typeface="Segoe UI"/>
              <a:ea typeface="DejaVu Sans"/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3147970" y="4640800"/>
            <a:ext cx="1000132" cy="43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chemeClr val="accent3">
                    <a:lumMod val="50000"/>
                  </a:schemeClr>
                </a:solidFill>
                <a:latin typeface="Segoe UI"/>
                <a:ea typeface="DejaVu Sans"/>
              </a:rPr>
              <a:t>Зоопарк</a:t>
            </a:r>
            <a:endParaRPr lang="ru-RU" sz="1000" b="1" spc="-1" dirty="0">
              <a:solidFill>
                <a:schemeClr val="accent3">
                  <a:lumMod val="50000"/>
                </a:schemeClr>
              </a:solidFill>
              <a:latin typeface="Segoe UI"/>
              <a:ea typeface="DejaVu Sans"/>
            </a:endParaRPr>
          </a:p>
        </p:txBody>
      </p:sp>
      <p:sp>
        <p:nvSpPr>
          <p:cNvPr id="12" name="CustomShape 3"/>
          <p:cNvSpPr/>
          <p:nvPr/>
        </p:nvSpPr>
        <p:spPr>
          <a:xfrm>
            <a:off x="4005226" y="4640800"/>
            <a:ext cx="1143008" cy="43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chemeClr val="accent3">
                    <a:lumMod val="50000"/>
                  </a:schemeClr>
                </a:solidFill>
                <a:latin typeface="Segoe UI"/>
                <a:ea typeface="DejaVu Sans"/>
              </a:rPr>
              <a:t>Мастер-классы</a:t>
            </a:r>
            <a:endParaRPr lang="ru-RU" sz="1000" b="1" spc="-1" dirty="0">
              <a:solidFill>
                <a:schemeClr val="accent3">
                  <a:lumMod val="50000"/>
                </a:schemeClr>
              </a:solidFill>
              <a:latin typeface="Segoe UI"/>
              <a:ea typeface="DejaVu Sans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5005358" y="4640800"/>
            <a:ext cx="1000132" cy="43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chemeClr val="accent3">
                    <a:lumMod val="50000"/>
                  </a:schemeClr>
                </a:solidFill>
                <a:latin typeface="Segoe UI"/>
                <a:ea typeface="DejaVu Sans"/>
              </a:rPr>
              <a:t>Дегустации</a:t>
            </a:r>
            <a:endParaRPr lang="ru-RU" sz="1000" b="1" spc="-1" dirty="0">
              <a:solidFill>
                <a:schemeClr val="accent3">
                  <a:lumMod val="50000"/>
                </a:schemeClr>
              </a:solidFill>
              <a:latin typeface="Segoe UI"/>
              <a:ea typeface="DejaVu Sans"/>
            </a:endParaRPr>
          </a:p>
        </p:txBody>
      </p:sp>
      <p:sp>
        <p:nvSpPr>
          <p:cNvPr id="14" name="CustomShape 3"/>
          <p:cNvSpPr/>
          <p:nvPr/>
        </p:nvSpPr>
        <p:spPr>
          <a:xfrm>
            <a:off x="5934052" y="4640800"/>
            <a:ext cx="1000132" cy="43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chemeClr val="accent3">
                    <a:lumMod val="50000"/>
                  </a:schemeClr>
                </a:solidFill>
                <a:latin typeface="Segoe UI"/>
                <a:ea typeface="DejaVu Sans"/>
              </a:rPr>
              <a:t>Активный отдых</a:t>
            </a:r>
            <a:endParaRPr lang="ru-RU" sz="1000" b="1" spc="-1" dirty="0">
              <a:solidFill>
                <a:schemeClr val="accent3">
                  <a:lumMod val="50000"/>
                </a:schemeClr>
              </a:solidFill>
              <a:latin typeface="Segoe UI"/>
              <a:ea typeface="DejaVu Sans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>
          <a:xfrm>
            <a:off x="428596" y="87110"/>
            <a:ext cx="8215370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1600" dirty="0" err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Агротуризм</a:t>
            </a:r>
            <a:r>
              <a:rPr lang="ru-RU" altLang="ru-RU" sz="1600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– новое направление развития фермерства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17</a:t>
            </a:fld>
            <a:endParaRPr lang="ru-RU" altLang="ru-RU" dirty="0"/>
          </a:p>
        </p:txBody>
      </p:sp>
      <p:sp>
        <p:nvSpPr>
          <p:cNvPr id="3" name="TextShape 3"/>
          <p:cNvSpPr txBox="1"/>
          <p:nvPr/>
        </p:nvSpPr>
        <p:spPr>
          <a:xfrm>
            <a:off x="313245" y="664305"/>
            <a:ext cx="8535480" cy="76444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endParaRPr lang="ru-RU" spc="-1" dirty="0">
              <a:solidFill>
                <a:srgbClr val="984807"/>
              </a:solidFill>
              <a:latin typeface="Segoe UI"/>
              <a:ea typeface="DejaVu San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2884" y="642924"/>
            <a:ext cx="8229600" cy="3571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ru-RU" sz="1400" spc="-1" dirty="0" smtClean="0">
                <a:latin typeface="Segoe UI"/>
                <a:ea typeface="DejaVu Sans"/>
              </a:rPr>
              <a:t>Виды сельскохозяйственного производства крестьянских (фермерских) </a:t>
            </a:r>
          </a:p>
          <a:p>
            <a:pPr algn="ctr">
              <a:tabLst>
                <a:tab pos="0" algn="l"/>
              </a:tabLst>
            </a:pPr>
            <a:r>
              <a:rPr lang="ru-RU" sz="1400" spc="-1" dirty="0" smtClean="0">
                <a:latin typeface="Segoe UI"/>
                <a:ea typeface="DejaVu Sans"/>
              </a:rPr>
              <a:t>хозяйств в сфере сельского туризма в Московской области: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latin typeface="Arial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28728" y="1214428"/>
            <a:ext cx="607223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43042" y="1142990"/>
            <a:ext cx="6072230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/>
          <p:cNvSpPr txBox="1">
            <a:spLocks noChangeArrowheads="1"/>
          </p:cNvSpPr>
          <p:nvPr/>
        </p:nvSpPr>
        <p:spPr>
          <a:xfrm>
            <a:off x="428596" y="87110"/>
            <a:ext cx="8215370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1600" dirty="0" err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Агротуризм</a:t>
            </a:r>
            <a:r>
              <a:rPr lang="ru-RU" altLang="ru-RU" sz="1600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– новое направление развития фермерства</a:t>
            </a:r>
          </a:p>
        </p:txBody>
      </p:sp>
      <p:pic>
        <p:nvPicPr>
          <p:cNvPr id="23" name="Рисунок 22" descr="виды_агротуризм1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788" y="1385672"/>
            <a:ext cx="5078542" cy="3757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13"/>
          <p:cNvPicPr/>
          <p:nvPr/>
        </p:nvPicPr>
        <p:blipFill>
          <a:blip r:embed="rId2" cstate="print"/>
          <a:srcRect t="6198" r="6450" b="16287"/>
          <a:stretch/>
        </p:blipFill>
        <p:spPr>
          <a:xfrm>
            <a:off x="6929454" y="3643320"/>
            <a:ext cx="2124000" cy="1356972"/>
          </a:xfrm>
          <a:prstGeom prst="rect">
            <a:avLst/>
          </a:prstGeom>
          <a:ln w="0">
            <a:noFill/>
          </a:ln>
        </p:spPr>
      </p:pic>
      <p:pic>
        <p:nvPicPr>
          <p:cNvPr id="26" name="Рисунок 20"/>
          <p:cNvPicPr/>
          <p:nvPr/>
        </p:nvPicPr>
        <p:blipFill>
          <a:blip r:embed="rId3" cstate="print"/>
          <a:srcRect b="14285"/>
          <a:stretch/>
        </p:blipFill>
        <p:spPr>
          <a:xfrm>
            <a:off x="4821158" y="3714758"/>
            <a:ext cx="1927726" cy="1285884"/>
          </a:xfrm>
          <a:prstGeom prst="rect">
            <a:avLst/>
          </a:prstGeom>
          <a:ln w="0">
            <a:noFill/>
          </a:ln>
        </p:spPr>
      </p:pic>
      <p:pic>
        <p:nvPicPr>
          <p:cNvPr id="27" name="Рисунок 21"/>
          <p:cNvPicPr/>
          <p:nvPr/>
        </p:nvPicPr>
        <p:blipFill>
          <a:blip r:embed="rId4" cstate="print"/>
          <a:srcRect t="26316"/>
          <a:stretch/>
        </p:blipFill>
        <p:spPr>
          <a:xfrm>
            <a:off x="4821158" y="2714626"/>
            <a:ext cx="1927726" cy="1000132"/>
          </a:xfrm>
          <a:prstGeom prst="rect">
            <a:avLst/>
          </a:prstGeom>
          <a:ln w="0">
            <a:noFill/>
          </a:ln>
        </p:spPr>
      </p:pic>
      <p:pic>
        <p:nvPicPr>
          <p:cNvPr id="18" name="Объект 4"/>
          <p:cNvPicPr/>
          <p:nvPr/>
        </p:nvPicPr>
        <p:blipFill>
          <a:blip r:embed="rId5"/>
          <a:stretch/>
        </p:blipFill>
        <p:spPr>
          <a:xfrm>
            <a:off x="2465008" y="2714626"/>
            <a:ext cx="2215052" cy="1500198"/>
          </a:xfrm>
          <a:prstGeom prst="rect">
            <a:avLst/>
          </a:prstGeom>
          <a:ln w="0">
            <a:noFill/>
          </a:ln>
        </p:spPr>
      </p:pic>
      <p:pic>
        <p:nvPicPr>
          <p:cNvPr id="19" name="Рисунок 22"/>
          <p:cNvPicPr/>
          <p:nvPr/>
        </p:nvPicPr>
        <p:blipFill>
          <a:blip r:embed="rId6" cstate="print"/>
          <a:srcRect t="9901"/>
          <a:stretch/>
        </p:blipFill>
        <p:spPr>
          <a:xfrm>
            <a:off x="2465008" y="3714758"/>
            <a:ext cx="2216785" cy="1285884"/>
          </a:xfrm>
          <a:prstGeom prst="rect">
            <a:avLst/>
          </a:prstGeom>
          <a:ln w="0">
            <a:noFill/>
          </a:ln>
        </p:spPr>
      </p:pic>
      <p:pic>
        <p:nvPicPr>
          <p:cNvPr id="10" name="Рисунок 13"/>
          <p:cNvPicPr/>
          <p:nvPr/>
        </p:nvPicPr>
        <p:blipFill>
          <a:blip r:embed="rId7" cstate="print"/>
          <a:srcRect l="4858" t="19048" r="8155"/>
          <a:stretch/>
        </p:blipFill>
        <p:spPr>
          <a:xfrm>
            <a:off x="106250" y="2714626"/>
            <a:ext cx="2214598" cy="1214446"/>
          </a:xfrm>
          <a:prstGeom prst="rect">
            <a:avLst/>
          </a:prstGeom>
          <a:ln w="0">
            <a:noFill/>
          </a:ln>
        </p:spPr>
      </p:pic>
      <p:pic>
        <p:nvPicPr>
          <p:cNvPr id="11" name="Рисунок 21"/>
          <p:cNvPicPr/>
          <p:nvPr/>
        </p:nvPicPr>
        <p:blipFill>
          <a:blip r:embed="rId8"/>
          <a:srcRect l="5405" r="8108" b="19999"/>
          <a:stretch/>
        </p:blipFill>
        <p:spPr>
          <a:xfrm>
            <a:off x="106250" y="3571882"/>
            <a:ext cx="2214598" cy="1428760"/>
          </a:xfrm>
          <a:prstGeom prst="rect">
            <a:avLst/>
          </a:prstGeom>
          <a:ln w="0"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06250" y="857238"/>
            <a:ext cx="2214598" cy="428628"/>
          </a:xfrm>
          <a:prstGeom prst="rect">
            <a:avLst/>
          </a:prstGeom>
          <a:solidFill>
            <a:srgbClr val="FBBC09"/>
          </a:solidFill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5598" y="1285867"/>
            <a:ext cx="2215230" cy="3714775"/>
          </a:xfrm>
          <a:prstGeom prst="rect">
            <a:avLst/>
          </a:prstGeom>
          <a:noFill/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57238"/>
            <a:ext cx="2357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200" spc="-1" dirty="0" err="1" smtClean="0">
                <a:latin typeface="Segoe UI"/>
                <a:ea typeface="DejaVu Sans"/>
              </a:rPr>
              <a:t>Страусиная</a:t>
            </a:r>
            <a:r>
              <a:rPr lang="ru-RU" sz="1200" spc="-1" dirty="0" smtClean="0">
                <a:latin typeface="Segoe UI"/>
                <a:ea typeface="DejaVu Sans"/>
              </a:rPr>
              <a:t> ферма 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200" spc="-1" dirty="0" smtClean="0">
                <a:latin typeface="Segoe UI"/>
                <a:ea typeface="DejaVu Sans"/>
              </a:rPr>
              <a:t>«Русский СТРАУС» </a:t>
            </a:r>
            <a:r>
              <a:rPr lang="ru-RU" sz="900" spc="-1" dirty="0" smtClean="0">
                <a:latin typeface="Segoe UI"/>
                <a:ea typeface="DejaVu Sans"/>
              </a:rPr>
              <a:t>(г.о. Серпухов)</a:t>
            </a:r>
            <a:endParaRPr lang="ru-RU" sz="900" spc="-1" dirty="0"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1285866"/>
            <a:ext cx="23574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Интерактивные экскурсии по ферме, общение с животными</a:t>
            </a:r>
            <a:endParaRPr lang="ru-RU" sz="1080" spc="-1" dirty="0" smtClean="0">
              <a:latin typeface="Arial"/>
            </a:endParaRPr>
          </a:p>
          <a:p>
            <a:pPr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  Дегустация продукции</a:t>
            </a:r>
            <a:endParaRPr lang="ru-RU" sz="1080" spc="-1" dirty="0" smtClean="0">
              <a:latin typeface="Arial"/>
            </a:endParaRPr>
          </a:p>
          <a:p>
            <a:pPr marL="182563" indent="-182563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Корпоративный и семейный отдых</a:t>
            </a:r>
            <a:endParaRPr lang="ru-RU" sz="1080" spc="-1" dirty="0" smtClean="0">
              <a:latin typeface="Arial"/>
            </a:endParaRPr>
          </a:p>
          <a:p>
            <a:pPr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  Уроки животноводства</a:t>
            </a:r>
            <a:endParaRPr lang="ru-RU" sz="1080" spc="-1" dirty="0" smtClean="0">
              <a:latin typeface="Arial"/>
            </a:endParaRPr>
          </a:p>
          <a:p>
            <a:pPr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  </a:t>
            </a:r>
            <a:r>
              <a:rPr lang="ru-RU" sz="1080" spc="-1" dirty="0" err="1" smtClean="0">
                <a:solidFill>
                  <a:srgbClr val="000000"/>
                </a:solidFill>
                <a:latin typeface="Segoe UI"/>
                <a:ea typeface="DejaVu Sans"/>
              </a:rPr>
              <a:t>Квесты</a:t>
            </a: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 и анимация для детей</a:t>
            </a:r>
            <a:endParaRPr lang="ru-RU" sz="1080" spc="-1" dirty="0" smtClean="0">
              <a:latin typeface="Arial"/>
            </a:endParaRPr>
          </a:p>
          <a:p>
            <a:pPr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  Мастер-классы</a:t>
            </a:r>
            <a:endParaRPr lang="ru-RU" sz="1080" spc="-1" dirty="0">
              <a:latin typeface="Arial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>
          <a:xfrm>
            <a:off x="428596" y="87110"/>
            <a:ext cx="8215370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1600" dirty="0" err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Агротуризм</a:t>
            </a:r>
            <a:r>
              <a:rPr lang="ru-RU" altLang="ru-RU" sz="1600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– новое направление развития фермерства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64356" y="857238"/>
            <a:ext cx="2213947" cy="428628"/>
          </a:xfrm>
          <a:prstGeom prst="rect">
            <a:avLst/>
          </a:prstGeom>
          <a:solidFill>
            <a:srgbClr val="FBBC09"/>
          </a:solidFill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63704" y="1285867"/>
            <a:ext cx="2214578" cy="3714775"/>
          </a:xfrm>
          <a:prstGeom prst="rect">
            <a:avLst/>
          </a:prstGeom>
          <a:noFill/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493522" y="857238"/>
            <a:ext cx="2184760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ru-RU" sz="1200" spc="-1" dirty="0" smtClean="0">
                <a:latin typeface="Segoe UI"/>
                <a:ea typeface="DejaVu Sans"/>
              </a:rPr>
              <a:t>КФХ «Ольгино» </a:t>
            </a:r>
          </a:p>
          <a:p>
            <a:pPr algn="ctr">
              <a:tabLst>
                <a:tab pos="0" algn="l"/>
              </a:tabLst>
            </a:pPr>
            <a:r>
              <a:rPr lang="ru-RU" sz="900" spc="-1" dirty="0" smtClean="0">
                <a:latin typeface="Segoe UI"/>
                <a:ea typeface="DejaVu Sans"/>
              </a:rPr>
              <a:t>(г.о. Волоколамский)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411406" y="1285866"/>
            <a:ext cx="235810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   Проживание в домиках</a:t>
            </a:r>
          </a:p>
          <a:p>
            <a:pPr marL="182563" indent="-180975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 Верховая езда</a:t>
            </a:r>
          </a:p>
          <a:p>
            <a:pPr marL="182563" indent="-180975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 Русская баня</a:t>
            </a:r>
          </a:p>
          <a:p>
            <a:pPr marL="182563" indent="-180975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 Корпоративные мероприятия </a:t>
            </a:r>
          </a:p>
          <a:p>
            <a:pPr marL="182563" indent="-180975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 Рыбалка, катание в упряжке</a:t>
            </a:r>
          </a:p>
          <a:p>
            <a:pPr marL="182563" indent="-180975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 Кафе в стиле русской избы</a:t>
            </a:r>
          </a:p>
          <a:p>
            <a:pPr marL="182563" indent="-180975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 Прокат снаряжения</a:t>
            </a:r>
          </a:p>
          <a:p>
            <a:pPr marL="182563" indent="-180975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 Продукты с фермы</a:t>
            </a:r>
            <a:endParaRPr lang="ru-RU" sz="1080" spc="-1" dirty="0">
              <a:solidFill>
                <a:srgbClr val="000000"/>
              </a:solidFill>
              <a:latin typeface="Segoe UI"/>
              <a:ea typeface="DejaVu San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21811" y="857238"/>
            <a:ext cx="1928173" cy="428628"/>
          </a:xfrm>
          <a:prstGeom prst="rect">
            <a:avLst/>
          </a:prstGeom>
          <a:solidFill>
            <a:srgbClr val="FBBC09"/>
          </a:solidFill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821158" y="1285867"/>
            <a:ext cx="1928826" cy="3714775"/>
          </a:xfrm>
          <a:prstGeom prst="rect">
            <a:avLst/>
          </a:prstGeom>
          <a:noFill/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779538" y="857238"/>
            <a:ext cx="2041884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200" spc="-1" dirty="0" smtClean="0">
                <a:latin typeface="Segoe UI"/>
                <a:ea typeface="DejaVu Sans"/>
              </a:rPr>
              <a:t>К(Ф)Х «Северный Олень» 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900" spc="-1" dirty="0" smtClean="0">
                <a:latin typeface="Segoe UI"/>
                <a:ea typeface="DejaVu Sans"/>
              </a:rPr>
              <a:t>(г.о. Орехово-Зуевский)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87407" y="1285866"/>
            <a:ext cx="19625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16000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Экскурсии по ферме</a:t>
            </a:r>
            <a:endParaRPr lang="ru-RU" sz="1080" spc="-1" dirty="0" smtClean="0">
              <a:latin typeface="Arial"/>
            </a:endParaRPr>
          </a:p>
          <a:p>
            <a:pPr indent="-216000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err="1" smtClean="0">
                <a:solidFill>
                  <a:srgbClr val="000000"/>
                </a:solidFill>
                <a:latin typeface="Segoe UI"/>
                <a:ea typeface="DejaVu Sans"/>
              </a:rPr>
              <a:t>Фотосессии</a:t>
            </a:r>
            <a:endParaRPr lang="ru-RU" sz="1080" spc="-1" dirty="0" smtClean="0">
              <a:latin typeface="Arial"/>
            </a:endParaRPr>
          </a:p>
          <a:p>
            <a:pPr indent="-216000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Рыбалка</a:t>
            </a:r>
            <a:endParaRPr lang="ru-RU" sz="1080" spc="-1" dirty="0" smtClean="0">
              <a:latin typeface="Arial"/>
            </a:endParaRPr>
          </a:p>
          <a:p>
            <a:pPr indent="-216000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Стрельба из лука</a:t>
            </a:r>
            <a:endParaRPr lang="ru-RU" sz="1080" spc="-1" dirty="0" smtClean="0">
              <a:latin typeface="Arial"/>
            </a:endParaRPr>
          </a:p>
          <a:p>
            <a:pPr marL="182563" indent="-182563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Рыбалка, катание в   упряжке</a:t>
            </a:r>
            <a:endParaRPr lang="ru-RU" sz="1080" spc="-1" dirty="0" smtClean="0">
              <a:latin typeface="Arial"/>
            </a:endParaRPr>
          </a:p>
          <a:p>
            <a:pPr marL="182563" indent="-182563">
              <a:buClr>
                <a:srgbClr val="000000"/>
              </a:buClr>
              <a:buFont typeface="Wingdings" charset="2"/>
              <a:buChar char=""/>
            </a:pPr>
            <a:r>
              <a:rPr lang="ru-RU" sz="1080" spc="-1" dirty="0" smtClean="0">
                <a:solidFill>
                  <a:srgbClr val="000000"/>
                </a:solidFill>
                <a:latin typeface="Segoe UI"/>
                <a:ea typeface="DejaVu Sans"/>
              </a:rPr>
              <a:t>Проведение детских   праздников</a:t>
            </a:r>
            <a:endParaRPr lang="ru-RU" sz="1080" spc="-1" dirty="0">
              <a:solidFill>
                <a:srgbClr val="000000"/>
              </a:solidFill>
              <a:latin typeface="Segoe UI"/>
              <a:ea typeface="DejaVu San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909091" y="857238"/>
            <a:ext cx="2125646" cy="428628"/>
          </a:xfrm>
          <a:prstGeom prst="rect">
            <a:avLst/>
          </a:prstGeom>
          <a:solidFill>
            <a:srgbClr val="FBBC09"/>
          </a:solidFill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6908444" y="1285867"/>
            <a:ext cx="2126252" cy="3714775"/>
          </a:xfrm>
          <a:prstGeom prst="rect">
            <a:avLst/>
          </a:prstGeom>
          <a:noFill/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6921374" y="857238"/>
            <a:ext cx="2113322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200" spc="-1" dirty="0" smtClean="0">
                <a:latin typeface="Segoe UI"/>
                <a:ea typeface="DejaVu Sans"/>
              </a:rPr>
              <a:t>ИП глава КФХ </a:t>
            </a:r>
            <a:r>
              <a:rPr lang="ru-RU" sz="1200" spc="-1" dirty="0" err="1" smtClean="0">
                <a:latin typeface="Segoe UI"/>
                <a:ea typeface="DejaVu Sans"/>
              </a:rPr>
              <a:t>Ройгас</a:t>
            </a:r>
            <a:r>
              <a:rPr lang="ru-RU" sz="1200" spc="-1" dirty="0" smtClean="0">
                <a:latin typeface="Segoe UI"/>
                <a:ea typeface="DejaVu Sans"/>
              </a:rPr>
              <a:t> В.В. </a:t>
            </a:r>
            <a:r>
              <a:rPr lang="ru-RU" sz="900" spc="-1" dirty="0" smtClean="0">
                <a:latin typeface="Segoe UI"/>
                <a:ea typeface="DejaVu Sans"/>
              </a:rPr>
              <a:t>(г.о. Шаховская)</a:t>
            </a:r>
            <a:endParaRPr lang="ru-RU" sz="900" spc="-1" dirty="0">
              <a:latin typeface="Arial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892860" y="1285866"/>
            <a:ext cx="205599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spc="-1" dirty="0" smtClean="0">
                <a:latin typeface="+mj-lt"/>
              </a:rPr>
              <a:t>Одно из самых лучших и современных  хозяйств Московской области.</a:t>
            </a:r>
          </a:p>
          <a:p>
            <a:r>
              <a:rPr lang="ru-RU" sz="1000" spc="-1" dirty="0" smtClean="0">
                <a:solidFill>
                  <a:srgbClr val="000000"/>
                </a:solidFill>
                <a:latin typeface="Segoe UI"/>
                <a:ea typeface="DejaVu Sans"/>
              </a:rPr>
              <a:t>Хозяйство трижды получало </a:t>
            </a:r>
            <a:r>
              <a:rPr lang="ru-RU" sz="1000" spc="-1" dirty="0" err="1" smtClean="0">
                <a:solidFill>
                  <a:srgbClr val="000000"/>
                </a:solidFill>
                <a:latin typeface="Segoe UI"/>
                <a:ea typeface="DejaVu Sans"/>
              </a:rPr>
              <a:t>грантовую</a:t>
            </a:r>
            <a:r>
              <a:rPr lang="ru-RU" sz="1000" spc="-1" dirty="0" smtClean="0">
                <a:solidFill>
                  <a:srgbClr val="000000"/>
                </a:solidFill>
                <a:latin typeface="Segoe UI"/>
                <a:ea typeface="DejaVu Sans"/>
              </a:rPr>
              <a:t> поддержку от Минсельхоза Московской области (2 гранта на развитие семейной фермы и 1 грант на приобретение модульной сыроварни).</a:t>
            </a:r>
          </a:p>
          <a:p>
            <a:pPr marL="284163" indent="-284163">
              <a:buClr>
                <a:srgbClr val="000000"/>
              </a:buClr>
              <a:buFont typeface="Wingdings" charset="2"/>
              <a:buChar char=""/>
            </a:pPr>
            <a:r>
              <a:rPr lang="ru-RU" sz="1000" spc="-1" dirty="0" smtClean="0">
                <a:solidFill>
                  <a:srgbClr val="000000"/>
                </a:solidFill>
                <a:latin typeface="Segoe UI"/>
                <a:ea typeface="DejaVu Sans"/>
              </a:rPr>
              <a:t>Экскурсии по ферме сыроварне</a:t>
            </a:r>
          </a:p>
          <a:p>
            <a:pPr marL="284163" indent="-284163">
              <a:buClr>
                <a:srgbClr val="000000"/>
              </a:buClr>
              <a:buFont typeface="Wingdings" charset="2"/>
              <a:buChar char=""/>
            </a:pPr>
            <a:r>
              <a:rPr lang="ru-RU" sz="1000" spc="-1" dirty="0" smtClean="0">
                <a:solidFill>
                  <a:srgbClr val="000000"/>
                </a:solidFill>
                <a:latin typeface="Segoe UI"/>
                <a:ea typeface="DejaVu Sans"/>
              </a:rPr>
              <a:t>Мастер-классы для сыроделов</a:t>
            </a:r>
          </a:p>
          <a:p>
            <a:pPr indent="-285480">
              <a:buClr>
                <a:srgbClr val="000000"/>
              </a:buClr>
              <a:buFont typeface="Wingdings" charset="2"/>
              <a:buChar char=""/>
            </a:pPr>
            <a:r>
              <a:rPr lang="ru-RU" sz="1000" spc="-1" dirty="0" smtClean="0">
                <a:solidFill>
                  <a:srgbClr val="000000"/>
                </a:solidFill>
                <a:latin typeface="Segoe UI"/>
                <a:ea typeface="DejaVu Sans"/>
              </a:rPr>
              <a:t>Фермерские продукты</a:t>
            </a:r>
          </a:p>
          <a:p>
            <a:endParaRPr lang="ru-RU" sz="1000" spc="-1" dirty="0" smtClean="0">
              <a:latin typeface="Arial"/>
            </a:endParaRPr>
          </a:p>
          <a:p>
            <a:r>
              <a:rPr lang="ru-RU" sz="1000" spc="-1" dirty="0" smtClean="0">
                <a:latin typeface="+mj-lt"/>
              </a:rPr>
              <a:t> </a:t>
            </a:r>
            <a:endParaRPr lang="ru-RU" sz="1000" spc="-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19</a:t>
            </a:fld>
            <a:endParaRPr lang="ru-RU" altLang="ru-RU" dirty="0"/>
          </a:p>
        </p:txBody>
      </p:sp>
      <p:pic>
        <p:nvPicPr>
          <p:cNvPr id="3" name="Рисунок 98"/>
          <p:cNvPicPr/>
          <p:nvPr/>
        </p:nvPicPr>
        <p:blipFill>
          <a:blip r:embed="rId3"/>
          <a:stretch/>
        </p:blipFill>
        <p:spPr>
          <a:xfrm>
            <a:off x="1018202" y="1308937"/>
            <a:ext cx="1482096" cy="670746"/>
          </a:xfrm>
          <a:prstGeom prst="rect">
            <a:avLst/>
          </a:prstGeom>
          <a:ln w="0">
            <a:noFill/>
          </a:ln>
        </p:spPr>
      </p:pic>
      <p:pic>
        <p:nvPicPr>
          <p:cNvPr id="4" name="Рисунок 99"/>
          <p:cNvPicPr/>
          <p:nvPr/>
        </p:nvPicPr>
        <p:blipFill>
          <a:blip r:embed="rId4" cstate="print"/>
          <a:stretch/>
        </p:blipFill>
        <p:spPr>
          <a:xfrm>
            <a:off x="1014415" y="2165523"/>
            <a:ext cx="3200395" cy="1366327"/>
          </a:xfrm>
          <a:prstGeom prst="rect">
            <a:avLst/>
          </a:prstGeom>
          <a:ln w="0">
            <a:noFill/>
          </a:ln>
        </p:spPr>
      </p:pic>
      <p:pic>
        <p:nvPicPr>
          <p:cNvPr id="5" name="Рисунок 100"/>
          <p:cNvPicPr/>
          <p:nvPr/>
        </p:nvPicPr>
        <p:blipFill>
          <a:blip r:embed="rId5"/>
          <a:stretch/>
        </p:blipFill>
        <p:spPr>
          <a:xfrm>
            <a:off x="1045856" y="3586159"/>
            <a:ext cx="3184530" cy="1403301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101"/>
          <p:cNvPicPr/>
          <p:nvPr/>
        </p:nvPicPr>
        <p:blipFill>
          <a:blip r:embed="rId6"/>
          <a:stretch/>
        </p:blipFill>
        <p:spPr>
          <a:xfrm>
            <a:off x="4733927" y="3586159"/>
            <a:ext cx="3015399" cy="1414483"/>
          </a:xfrm>
          <a:prstGeom prst="rect">
            <a:avLst/>
          </a:prstGeom>
          <a:ln w="0">
            <a:noFill/>
          </a:ln>
        </p:spPr>
      </p:pic>
      <p:sp>
        <p:nvSpPr>
          <p:cNvPr id="7" name="CustomShape 3"/>
          <p:cNvSpPr/>
          <p:nvPr/>
        </p:nvSpPr>
        <p:spPr>
          <a:xfrm>
            <a:off x="2857488" y="1350659"/>
            <a:ext cx="5214974" cy="6719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ru-RU" sz="1200" b="1" spc="-1" dirty="0">
                <a:solidFill>
                  <a:srgbClr val="000000"/>
                </a:solidFill>
                <a:latin typeface="Segoe UI"/>
                <a:ea typeface="DejaVu Sans"/>
              </a:rPr>
              <a:t>Туристический интернет-портал Московской области имеет раздел «Фермеры», в котором отображена информация о КФХ, развивающих сельский туризм.</a:t>
            </a:r>
          </a:p>
        </p:txBody>
      </p:sp>
      <p:pic>
        <p:nvPicPr>
          <p:cNvPr id="8" name="Рисунок 103"/>
          <p:cNvPicPr/>
          <p:nvPr/>
        </p:nvPicPr>
        <p:blipFill>
          <a:blip r:embed="rId7" cstate="print"/>
          <a:stretch/>
        </p:blipFill>
        <p:spPr>
          <a:xfrm>
            <a:off x="4714876" y="2175603"/>
            <a:ext cx="3015399" cy="1359885"/>
          </a:xfrm>
          <a:prstGeom prst="rect">
            <a:avLst/>
          </a:prstGeom>
          <a:ln w="0">
            <a:noFill/>
          </a:ln>
        </p:spPr>
      </p:pic>
      <p:sp>
        <p:nvSpPr>
          <p:cNvPr id="10" name="TextBox 2"/>
          <p:cNvSpPr txBox="1">
            <a:spLocks noChangeArrowheads="1"/>
          </p:cNvSpPr>
          <p:nvPr/>
        </p:nvSpPr>
        <p:spPr>
          <a:xfrm>
            <a:off x="428596" y="87110"/>
            <a:ext cx="8215370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1600" dirty="0" err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Агротуризм</a:t>
            </a:r>
            <a:r>
              <a:rPr lang="ru-RU" altLang="ru-RU" sz="1600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– новое направление развития фермерства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28596" y="714362"/>
            <a:ext cx="8229600" cy="3571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 smtClean="0">
                <a:latin typeface="Segoe UI"/>
                <a:ea typeface="DejaVu Sans"/>
              </a:rPr>
              <a:t>Информационная поддержка сельского туризма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428728" y="1142990"/>
            <a:ext cx="607223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643042" y="1071552"/>
            <a:ext cx="6072230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2</a:t>
            </a:fld>
            <a:endParaRPr lang="ru-RU" alt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3712499"/>
            <a:ext cx="57545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B57707"/>
                </a:solidFill>
                <a:latin typeface="Segoe UI" pitchFamily="34" charset="0"/>
                <a:cs typeface="Segoe UI" pitchFamily="34" charset="0"/>
              </a:rPr>
              <a:t>Введено с 2014 г</a:t>
            </a:r>
            <a:r>
              <a:rPr lang="ru-RU" sz="2200" b="1" dirty="0" smtClean="0">
                <a:solidFill>
                  <a:srgbClr val="B57707"/>
                </a:solidFill>
                <a:latin typeface="Segoe UI" pitchFamily="34" charset="0"/>
                <a:cs typeface="Segoe UI" pitchFamily="34" charset="0"/>
              </a:rPr>
              <a:t>                  </a:t>
            </a:r>
            <a:r>
              <a:rPr lang="en-US" sz="2200" b="1" dirty="0" smtClean="0">
                <a:solidFill>
                  <a:srgbClr val="B57707"/>
                </a:solidFill>
                <a:latin typeface="Segoe UI" pitchFamily="34" charset="0"/>
                <a:cs typeface="Segoe UI" pitchFamily="34" charset="0"/>
              </a:rPr>
              <a:t>  </a:t>
            </a:r>
            <a:r>
              <a:rPr lang="ru-RU" sz="2200" dirty="0" smtClean="0">
                <a:solidFill>
                  <a:srgbClr val="B57707"/>
                </a:solidFill>
                <a:latin typeface="Segoe UI" pitchFamily="34" charset="0"/>
                <a:cs typeface="Segoe UI" pitchFamily="34" charset="0"/>
              </a:rPr>
              <a:t>424,2 тыс. га</a:t>
            </a:r>
            <a:endParaRPr lang="ru-RU" sz="2200" dirty="0">
              <a:solidFill>
                <a:srgbClr val="B57707"/>
              </a:solidFill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4" name="Соединительная линия уступом 3"/>
          <p:cNvCxnSpPr/>
          <p:nvPr/>
        </p:nvCxnSpPr>
        <p:spPr>
          <a:xfrm flipV="1">
            <a:off x="285720" y="3926813"/>
            <a:ext cx="3714776" cy="214314"/>
          </a:xfrm>
          <a:prstGeom prst="bentConnector3">
            <a:avLst>
              <a:gd name="adj1" fmla="val 66000"/>
            </a:avLst>
          </a:prstGeom>
          <a:ln w="19050">
            <a:solidFill>
              <a:schemeClr val="accent6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1050883"/>
              </p:ext>
            </p:extLst>
          </p:nvPr>
        </p:nvGraphicFramePr>
        <p:xfrm>
          <a:off x="214282" y="1283607"/>
          <a:ext cx="5509847" cy="2034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41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1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12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12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12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121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121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084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9414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ПОКАЗАТЕЛЬ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2014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2019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ПЛАН/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ФАКТ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НА 2020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631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kern="1200" dirty="0">
                          <a:latin typeface="+mn-lt"/>
                          <a:cs typeface="Segoe UI" pitchFamily="34" charset="0"/>
                        </a:rPr>
                        <a:t>ПЛОЩАДЬ ВВЕДЕННЫХ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100" b="0" kern="1200" dirty="0">
                          <a:latin typeface="+mn-lt"/>
                          <a:cs typeface="Segoe UI" pitchFamily="34" charset="0"/>
                        </a:rPr>
                        <a:t>В ОБОРОТ ЗЕМЕЛЬ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100" b="0" kern="1200" dirty="0">
                          <a:latin typeface="+mn-lt"/>
                          <a:cs typeface="Segoe UI" pitchFamily="34" charset="0"/>
                        </a:rPr>
                        <a:t>(</a:t>
                      </a:r>
                      <a:r>
                        <a:rPr lang="ru-RU" sz="1100" b="0" kern="1200" dirty="0" smtClean="0">
                          <a:latin typeface="+mn-lt"/>
                          <a:cs typeface="Segoe UI" pitchFamily="34" charset="0"/>
                        </a:rPr>
                        <a:t>ТЫС.</a:t>
                      </a:r>
                      <a:r>
                        <a:rPr lang="ru-RU" sz="1100" b="0" kern="1200" baseline="0" dirty="0" smtClean="0">
                          <a:latin typeface="+mn-lt"/>
                          <a:cs typeface="Segoe UI" pitchFamily="34" charset="0"/>
                        </a:rPr>
                        <a:t> </a:t>
                      </a:r>
                      <a:r>
                        <a:rPr lang="ru-RU" sz="1100" b="0" kern="1200" dirty="0" smtClean="0">
                          <a:latin typeface="+mn-lt"/>
                          <a:cs typeface="Segoe UI" pitchFamily="34" charset="0"/>
                        </a:rPr>
                        <a:t>ГА</a:t>
                      </a:r>
                      <a:r>
                        <a:rPr lang="ru-RU" sz="1100" b="0" kern="1200" dirty="0">
                          <a:latin typeface="+mn-lt"/>
                          <a:cs typeface="Segoe UI" pitchFamily="34" charset="0"/>
                        </a:rPr>
                        <a:t>)</a:t>
                      </a:r>
                      <a:endParaRPr lang="ru-RU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>
                          <a:latin typeface="+mn-lt"/>
                          <a:cs typeface="Segoe UI" pitchFamily="34" charset="0"/>
                        </a:rPr>
                        <a:t>50,5</a:t>
                      </a:r>
                      <a:endParaRPr lang="ru-RU" alt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>
                          <a:latin typeface="+mn-lt"/>
                          <a:cs typeface="Segoe UI" pitchFamily="34" charset="0"/>
                        </a:rPr>
                        <a:t>62,7</a:t>
                      </a:r>
                      <a:endParaRPr lang="ru-RU" alt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>
                          <a:latin typeface="+mn-lt"/>
                          <a:cs typeface="Segoe UI" pitchFamily="34" charset="0"/>
                        </a:rPr>
                        <a:t>65,0</a:t>
                      </a:r>
                      <a:endParaRPr lang="ru-RU" alt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>
                          <a:latin typeface="+mn-lt"/>
                          <a:cs typeface="Segoe UI" pitchFamily="34" charset="0"/>
                        </a:rPr>
                        <a:t>62,6</a:t>
                      </a:r>
                      <a:endParaRPr lang="ru-RU" alt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>
                          <a:latin typeface="+mn-lt"/>
                          <a:cs typeface="Segoe UI" pitchFamily="34" charset="0"/>
                        </a:rPr>
                        <a:t>62,4</a:t>
                      </a:r>
                      <a:endParaRPr lang="ru-RU" alt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smtClean="0">
                          <a:latin typeface="+mn-lt"/>
                          <a:cs typeface="Segoe UI" pitchFamily="34" charset="0"/>
                        </a:rPr>
                        <a:t>60,8</a:t>
                      </a:r>
                      <a:endParaRPr lang="ru-RU" alt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smtClean="0">
                          <a:latin typeface="+mn-lt"/>
                          <a:cs typeface="Segoe UI" pitchFamily="34" charset="0"/>
                        </a:rPr>
                        <a:t>60,0 / 60,2</a:t>
                      </a:r>
                      <a:endParaRPr lang="ru-RU" alt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34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kern="1200" dirty="0">
                          <a:latin typeface="+mn-lt"/>
                          <a:cs typeface="Segoe UI" pitchFamily="34" charset="0"/>
                        </a:rPr>
                        <a:t>% ОБРАБАТЫВАЕМОЙ ПАШНИ</a:t>
                      </a:r>
                      <a:endParaRPr lang="ru-RU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>
                          <a:latin typeface="+mn-lt"/>
                          <a:cs typeface="Segoe UI" pitchFamily="34" charset="0"/>
                        </a:rPr>
                        <a:t>67</a:t>
                      </a:r>
                      <a:endParaRPr lang="ru-RU" alt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>
                          <a:latin typeface="+mn-lt"/>
                          <a:cs typeface="Segoe UI" pitchFamily="34" charset="0"/>
                        </a:rPr>
                        <a:t>72</a:t>
                      </a:r>
                      <a:endParaRPr lang="ru-RU" alt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>
                          <a:latin typeface="+mn-lt"/>
                          <a:cs typeface="Segoe UI" pitchFamily="34" charset="0"/>
                        </a:rPr>
                        <a:t>77</a:t>
                      </a:r>
                      <a:endParaRPr lang="ru-RU" alt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>
                          <a:latin typeface="+mn-lt"/>
                          <a:cs typeface="Segoe UI" pitchFamily="34" charset="0"/>
                        </a:rPr>
                        <a:t>80</a:t>
                      </a:r>
                      <a:endParaRPr lang="ru-RU" alt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>
                          <a:latin typeface="+mn-lt"/>
                          <a:cs typeface="Segoe UI" pitchFamily="34" charset="0"/>
                        </a:rPr>
                        <a:t>84</a:t>
                      </a:r>
                      <a:endParaRPr lang="ru-RU" alt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100" b="1" kern="1200" dirty="0">
                        <a:latin typeface="+mn-lt"/>
                        <a:cs typeface="Segoe U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smtClean="0">
                          <a:latin typeface="+mn-lt"/>
                          <a:cs typeface="Segoe UI" pitchFamily="34" charset="0"/>
                        </a:rPr>
                        <a:t>88</a:t>
                      </a:r>
                      <a:endParaRPr lang="ru-RU" altLang="ru-RU" sz="1100" b="1" kern="1200" dirty="0">
                        <a:latin typeface="+mn-lt"/>
                        <a:cs typeface="Segoe U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smtClean="0">
                          <a:latin typeface="+mn-lt"/>
                          <a:cs typeface="Segoe UI" pitchFamily="34" charset="0"/>
                        </a:rPr>
                        <a:t>90 / 90</a:t>
                      </a:r>
                      <a:endParaRPr lang="ru-RU" alt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Segoe UI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>
                        <a:alpha val="5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89796" l="274" r="906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070"/>
          <a:stretch/>
        </p:blipFill>
        <p:spPr bwMode="auto">
          <a:xfrm>
            <a:off x="5929322" y="959594"/>
            <a:ext cx="3032282" cy="315889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76642" y="3404111"/>
            <a:ext cx="2867324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6207" lvl="1" defTabSz="912519"/>
            <a:r>
              <a:rPr lang="ru-RU" sz="1200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ИСПОЛЬЗОВАНИЕ </a:t>
            </a:r>
          </a:p>
          <a:p>
            <a:pPr marL="456207" lvl="1" defTabSz="912519"/>
            <a:r>
              <a:rPr lang="ru-RU" sz="1200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С/Х УГОДИЙ</a:t>
            </a:r>
            <a:r>
              <a:rPr lang="ru-RU" sz="1200" dirty="0" smtClean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:</a:t>
            </a:r>
          </a:p>
          <a:p>
            <a:pPr marL="456207" lvl="1" algn="ctr" defTabSz="912519"/>
            <a:endParaRPr lang="ru-RU" sz="800" b="1" dirty="0">
              <a:solidFill>
                <a:prstClr val="black"/>
              </a:solidFill>
              <a:latin typeface="Segoe UI" pitchFamily="34" charset="0"/>
              <a:cs typeface="Segoe UI" pitchFamily="34" charset="0"/>
            </a:endParaRPr>
          </a:p>
          <a:p>
            <a:pPr marL="456207" lvl="1" algn="just" defTabSz="912519">
              <a:lnSpc>
                <a:spcPct val="150000"/>
              </a:lnSpc>
            </a:pP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	</a:t>
            </a:r>
            <a:r>
              <a:rPr lang="en-US" sz="12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&gt; 90% </a:t>
            </a:r>
          </a:p>
          <a:p>
            <a:pPr marL="456207" lvl="1" algn="just" defTabSz="912519"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	</a:t>
            </a:r>
            <a:r>
              <a:rPr lang="en-US" sz="12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70-90%</a:t>
            </a:r>
          </a:p>
          <a:p>
            <a:pPr marL="456207" lvl="1" algn="just" defTabSz="912519"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	</a:t>
            </a:r>
            <a:r>
              <a:rPr lang="en-US" sz="12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&lt; 70%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00958" y="4047053"/>
            <a:ext cx="720080" cy="1200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519"/>
            <a:endParaRPr lang="ru-RU" sz="19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00958" y="4338439"/>
            <a:ext cx="720080" cy="1200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519"/>
            <a:endParaRPr lang="ru-RU" sz="19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00958" y="4647004"/>
            <a:ext cx="720080" cy="1200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519"/>
            <a:endParaRPr lang="ru-RU" sz="1900" dirty="0">
              <a:solidFill>
                <a:prstClr val="white"/>
              </a:solidFill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>
          <a:xfrm>
            <a:off x="1643042" y="108000"/>
            <a:ext cx="5857916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>
              <a:defRPr/>
            </a:pPr>
            <a:r>
              <a:rPr lang="ru-RU" altLang="ru-RU" sz="16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Важный инструмент - ВВОД В ОБОРОТ ЗЕМЕЛЬ</a:t>
            </a:r>
            <a:endParaRPr lang="ru-RU" altLang="ru-RU" sz="16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arina\Desktop\WORK\Презентации\Презентация итоги 2020\Материалы\-gallery!5w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24"/>
            <a:ext cx="2643174" cy="1500198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20</a:t>
            </a:fld>
            <a:endParaRPr lang="ru-RU" altLang="ru-RU" dirty="0"/>
          </a:p>
        </p:txBody>
      </p:sp>
      <p:sp>
        <p:nvSpPr>
          <p:cNvPr id="4" name="CustomShape 2"/>
          <p:cNvSpPr/>
          <p:nvPr/>
        </p:nvSpPr>
        <p:spPr>
          <a:xfrm>
            <a:off x="3768126" y="785800"/>
            <a:ext cx="5233030" cy="615553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408240" algn="l"/>
              </a:tabLst>
            </a:pPr>
            <a:r>
              <a:rPr lang="ru-RU" sz="1400" b="0" strike="noStrike" spc="-1" dirty="0" smtClean="0">
                <a:solidFill>
                  <a:schemeClr val="accent3">
                    <a:lumMod val="50000"/>
                  </a:schemeClr>
                </a:solidFill>
                <a:latin typeface="Segoe UI"/>
                <a:ea typeface="DejaVu Sans"/>
              </a:rPr>
              <a:t>Гастрономический фестиваль</a:t>
            </a:r>
            <a:endParaRPr lang="ru-RU" sz="1400" spc="-1" dirty="0">
              <a:solidFill>
                <a:schemeClr val="accent3">
                  <a:lumMod val="50000"/>
                </a:schemeClr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tabLst>
                <a:tab pos="408240" algn="l"/>
              </a:tabLst>
            </a:pPr>
            <a:r>
              <a:rPr lang="ru-RU" sz="2600" b="1" strike="noStrike" spc="-1" dirty="0" smtClean="0">
                <a:solidFill>
                  <a:srgbClr val="F5A10B"/>
                </a:solidFill>
                <a:latin typeface="Segoe UI"/>
                <a:ea typeface="DejaVu Sans"/>
              </a:rPr>
              <a:t>Сыр</a:t>
            </a:r>
            <a:r>
              <a:rPr lang="ru-RU" sz="2600" b="1" spc="-1" dirty="0" smtClean="0">
                <a:solidFill>
                  <a:srgbClr val="F5A10B"/>
                </a:solidFill>
                <a:latin typeface="Segoe UI"/>
                <a:ea typeface="DejaVu Sans"/>
              </a:rPr>
              <a:t>ная гонка в Красногорске</a:t>
            </a:r>
            <a:endParaRPr lang="ru-RU" sz="2600" b="0" strike="noStrike" spc="-1" dirty="0">
              <a:solidFill>
                <a:srgbClr val="F5A10B"/>
              </a:solidFill>
              <a:latin typeface="Arial"/>
            </a:endParaRPr>
          </a:p>
        </p:txBody>
      </p:sp>
      <p:sp>
        <p:nvSpPr>
          <p:cNvPr id="8" name="CustomShape 4"/>
          <p:cNvSpPr/>
          <p:nvPr/>
        </p:nvSpPr>
        <p:spPr>
          <a:xfrm>
            <a:off x="4580184" y="1785932"/>
            <a:ext cx="4500562" cy="707886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408240" algn="l"/>
              </a:tabLst>
            </a:pPr>
            <a:r>
              <a:rPr lang="ru-RU" sz="2000" dirty="0" smtClean="0"/>
              <a:t>Свою продукцию представили</a:t>
            </a:r>
          </a:p>
          <a:p>
            <a:pPr>
              <a:lnSpc>
                <a:spcPct val="100000"/>
              </a:lnSpc>
              <a:tabLst>
                <a:tab pos="408240" algn="l"/>
              </a:tabLst>
            </a:pPr>
            <a:r>
              <a:rPr lang="ru-RU" sz="2600" b="1" spc="-1" dirty="0" smtClean="0">
                <a:solidFill>
                  <a:srgbClr val="E46C0A"/>
                </a:solidFill>
                <a:latin typeface="Segoe UI"/>
                <a:ea typeface="DejaVu Sans"/>
              </a:rPr>
              <a:t>26</a:t>
            </a:r>
            <a:r>
              <a:rPr lang="ru-RU" sz="2000" dirty="0" smtClean="0"/>
              <a:t> </a:t>
            </a:r>
            <a:r>
              <a:rPr lang="ru-RU" sz="2000" dirty="0" smtClean="0"/>
              <a:t>участников из </a:t>
            </a:r>
            <a:r>
              <a:rPr lang="ru-RU" sz="2600" b="1" spc="-1" dirty="0" smtClean="0">
                <a:solidFill>
                  <a:srgbClr val="E46C0A"/>
                </a:solidFill>
                <a:latin typeface="Segoe UI"/>
                <a:ea typeface="DejaVu Sans"/>
              </a:rPr>
              <a:t>17</a:t>
            </a:r>
            <a:r>
              <a:rPr lang="ru-RU" sz="2000" dirty="0" smtClean="0"/>
              <a:t> регионов Р</a:t>
            </a:r>
            <a:r>
              <a:rPr lang="ru-RU" sz="2000" dirty="0" smtClean="0"/>
              <a:t>оссии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1" name="CustomShape 5"/>
          <p:cNvSpPr/>
          <p:nvPr/>
        </p:nvSpPr>
        <p:spPr>
          <a:xfrm>
            <a:off x="3286116" y="3643320"/>
            <a:ext cx="5857884" cy="1500180"/>
          </a:xfrm>
          <a:prstGeom prst="rect">
            <a:avLst/>
          </a:prstGeom>
          <a:solidFill>
            <a:srgbClr val="FDDE87">
              <a:alpha val="30196"/>
            </a:srgbClr>
          </a:solidFill>
          <a:ln>
            <a:noFill/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</p:sp>
      <p:pic>
        <p:nvPicPr>
          <p:cNvPr id="13" name="Picture 3_2" descr="C:\Users\Marina\Desktop\WORK\Графика\Для презы\Сыр.png"/>
          <p:cNvPicPr/>
          <p:nvPr/>
        </p:nvPicPr>
        <p:blipFill>
          <a:blip r:embed="rId3" cstate="print"/>
          <a:stretch/>
        </p:blipFill>
        <p:spPr>
          <a:xfrm flipH="1">
            <a:off x="3849436" y="2571750"/>
            <a:ext cx="579688" cy="357190"/>
          </a:xfrm>
          <a:prstGeom prst="rect">
            <a:avLst/>
          </a:prstGeom>
          <a:ln w="0">
            <a:noFill/>
          </a:ln>
        </p:spPr>
      </p:pic>
      <p:sp>
        <p:nvSpPr>
          <p:cNvPr id="14" name="CustomShape 7"/>
          <p:cNvSpPr/>
          <p:nvPr/>
        </p:nvSpPr>
        <p:spPr>
          <a:xfrm>
            <a:off x="3714744" y="1368174"/>
            <a:ext cx="2321640" cy="34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ru-RU" sz="1200" b="0" strike="noStrike" spc="-1" dirty="0" smtClean="0">
                <a:solidFill>
                  <a:srgbClr val="4F6228"/>
                </a:solidFill>
                <a:latin typeface="Segoe UI"/>
                <a:ea typeface="DejaVu Sans"/>
              </a:rPr>
              <a:t>24.12.20 </a:t>
            </a:r>
            <a:r>
              <a:rPr lang="ru-RU" sz="1200" b="0" strike="noStrike" spc="-1" dirty="0">
                <a:solidFill>
                  <a:srgbClr val="4F6228"/>
                </a:solidFill>
                <a:latin typeface="Segoe UI"/>
                <a:ea typeface="DejaVu Sans"/>
              </a:rPr>
              <a:t>— </a:t>
            </a:r>
            <a:r>
              <a:rPr lang="ru-RU" sz="1200" b="0" strike="noStrike" spc="-1" dirty="0" smtClean="0">
                <a:solidFill>
                  <a:srgbClr val="4F6228"/>
                </a:solidFill>
                <a:latin typeface="Segoe UI"/>
                <a:ea typeface="DejaVu Sans"/>
              </a:rPr>
              <a:t>27.12.20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>
          <a:xfrm>
            <a:off x="428596" y="87110"/>
            <a:ext cx="8215370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16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Развитие фермерства</a:t>
            </a:r>
            <a:endParaRPr lang="ru-RU" altLang="ru-RU" sz="16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26" name="Picture 2" descr="C:\Users\Marina\Desktop\WORK\Презентации\Презентация итоги 2020\Материалы\Syrnaya_gonk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17897" r="17817"/>
          <a:stretch>
            <a:fillRect/>
          </a:stretch>
        </p:blipFill>
        <p:spPr bwMode="auto">
          <a:xfrm>
            <a:off x="2714612" y="783160"/>
            <a:ext cx="928694" cy="859896"/>
          </a:xfrm>
          <a:prstGeom prst="rect">
            <a:avLst/>
          </a:prstGeom>
          <a:noFill/>
        </p:spPr>
      </p:pic>
      <p:pic>
        <p:nvPicPr>
          <p:cNvPr id="1027" name="Picture 3" descr="C:\Users\Marina\Desktop\WORK\Презентации\Презентация итоги 2020\Материалы\800x400.jpg"/>
          <p:cNvPicPr>
            <a:picLocks noChangeAspect="1" noChangeArrowheads="1"/>
          </p:cNvPicPr>
          <p:nvPr/>
        </p:nvPicPr>
        <p:blipFill>
          <a:blip r:embed="rId5"/>
          <a:srcRect t="8430"/>
          <a:stretch>
            <a:fillRect/>
          </a:stretch>
        </p:blipFill>
        <p:spPr bwMode="auto">
          <a:xfrm>
            <a:off x="0" y="3643320"/>
            <a:ext cx="3276582" cy="1500180"/>
          </a:xfrm>
          <a:prstGeom prst="rect">
            <a:avLst/>
          </a:prstGeom>
          <a:noFill/>
        </p:spPr>
      </p:pic>
      <p:pic>
        <p:nvPicPr>
          <p:cNvPr id="1029" name="Picture 5" descr="C:\Users\Marina\Desktop\WORK\Презентации\Презентация итоги 2020\Материалы\-gallery!08r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143122"/>
            <a:ext cx="2643174" cy="1485778"/>
          </a:xfrm>
          <a:prstGeom prst="rect">
            <a:avLst/>
          </a:prstGeom>
          <a:noFill/>
        </p:spPr>
      </p:pic>
      <p:sp>
        <p:nvSpPr>
          <p:cNvPr id="20" name="CustomShape 4"/>
          <p:cNvSpPr/>
          <p:nvPr/>
        </p:nvSpPr>
        <p:spPr>
          <a:xfrm>
            <a:off x="4580184" y="2571750"/>
            <a:ext cx="4420972" cy="430887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408240" algn="l"/>
              </a:tabLst>
            </a:pPr>
            <a:r>
              <a:rPr lang="ru-RU" sz="2000" dirty="0" smtClean="0"/>
              <a:t>Продано более </a:t>
            </a:r>
            <a:r>
              <a:rPr lang="ru-RU" sz="2600" b="1" spc="-1" dirty="0" smtClean="0">
                <a:solidFill>
                  <a:srgbClr val="E46C0A"/>
                </a:solidFill>
                <a:latin typeface="Segoe UI"/>
                <a:ea typeface="DejaVu Sans"/>
              </a:rPr>
              <a:t>1,5 тонн</a:t>
            </a:r>
            <a:r>
              <a:rPr lang="ru-RU" sz="2000" dirty="0" smtClean="0"/>
              <a:t> сыра</a:t>
            </a:r>
            <a:r>
              <a:rPr lang="ru-RU" sz="2800" b="1" spc="-1" dirty="0" smtClean="0">
                <a:solidFill>
                  <a:srgbClr val="E46C0A"/>
                </a:solidFill>
                <a:latin typeface="Segoe UI"/>
                <a:ea typeface="DejaVu Sans"/>
              </a:rPr>
              <a:t> 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357554" y="3643320"/>
            <a:ext cx="5715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 рамках фестиваля </a:t>
            </a:r>
            <a:r>
              <a:rPr lang="ru-RU" sz="1600" dirty="0" smtClean="0"/>
              <a:t>прошла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благотворительная акция</a:t>
            </a:r>
            <a:r>
              <a:rPr lang="ru-RU" sz="1600" dirty="0" smtClean="0"/>
              <a:t> </a:t>
            </a:r>
            <a:endParaRPr lang="ru-RU" sz="1600" dirty="0" smtClean="0"/>
          </a:p>
          <a:p>
            <a:r>
              <a:rPr lang="ru-RU" sz="1600" dirty="0" smtClean="0"/>
              <a:t>по </a:t>
            </a:r>
            <a:r>
              <a:rPr lang="ru-RU" sz="1600" dirty="0" smtClean="0"/>
              <a:t>сбору средств на лечение юной жительницы Красногорска, которая страдает редким генетическим заболеванием. </a:t>
            </a:r>
            <a:endParaRPr lang="ru-RU" sz="1600" dirty="0" smtClean="0"/>
          </a:p>
          <a:p>
            <a:r>
              <a:rPr lang="ru-RU" sz="1600" dirty="0" smtClean="0"/>
              <a:t>Все </a:t>
            </a:r>
            <a:r>
              <a:rPr lang="ru-RU" sz="1600" dirty="0" smtClean="0"/>
              <a:t>участники ярмарки </a:t>
            </a:r>
            <a:r>
              <a:rPr lang="ru-RU" sz="1600" dirty="0" smtClean="0"/>
              <a:t>перевели </a:t>
            </a:r>
            <a:r>
              <a:rPr lang="ru-RU" sz="1600" dirty="0" smtClean="0"/>
              <a:t>на эти цели 10% выручки.</a:t>
            </a:r>
            <a:endParaRPr lang="ru-RU" sz="1600" dirty="0"/>
          </a:p>
        </p:txBody>
      </p:sp>
      <p:sp>
        <p:nvSpPr>
          <p:cNvPr id="22" name="CustomShape 4"/>
          <p:cNvSpPr/>
          <p:nvPr/>
        </p:nvSpPr>
        <p:spPr>
          <a:xfrm>
            <a:off x="3286116" y="4714890"/>
            <a:ext cx="5429288" cy="307777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408240" algn="l"/>
              </a:tabLst>
            </a:pPr>
            <a:r>
              <a:rPr lang="en-US" sz="2000" spc="-1" dirty="0" smtClean="0">
                <a:solidFill>
                  <a:srgbClr val="E46C0A"/>
                </a:solidFill>
                <a:latin typeface="Segoe UI"/>
                <a:ea typeface="DejaVu Sans"/>
              </a:rPr>
              <a:t>#</a:t>
            </a:r>
            <a:r>
              <a:rPr lang="ru-RU" sz="2000" spc="-1" dirty="0" err="1" smtClean="0">
                <a:solidFill>
                  <a:srgbClr val="E46C0A"/>
                </a:solidFill>
                <a:latin typeface="Segoe UI"/>
                <a:ea typeface="DejaVu Sans"/>
              </a:rPr>
              <a:t>ПоможемОлеизКрасногорска</a:t>
            </a:r>
            <a:endParaRPr lang="ru-RU" sz="2000" spc="-1" dirty="0" smtClean="0">
              <a:solidFill>
                <a:srgbClr val="E46C0A"/>
              </a:solidFill>
              <a:latin typeface="Segoe UI"/>
              <a:ea typeface="DejaVu Sans"/>
            </a:endParaRPr>
          </a:p>
        </p:txBody>
      </p:sp>
      <p:pic>
        <p:nvPicPr>
          <p:cNvPr id="1030" name="Picture 6" descr="C:\Users\Marina\Desktop\WORK\Графика\Для презы\фермер_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8000" y="1814275"/>
            <a:ext cx="428628" cy="614599"/>
          </a:xfrm>
          <a:prstGeom prst="rect">
            <a:avLst/>
          </a:prstGeom>
          <a:noFill/>
        </p:spPr>
      </p:pic>
      <p:sp>
        <p:nvSpPr>
          <p:cNvPr id="24" name="CustomShape 4"/>
          <p:cNvSpPr/>
          <p:nvPr/>
        </p:nvSpPr>
        <p:spPr>
          <a:xfrm>
            <a:off x="4580184" y="3071816"/>
            <a:ext cx="4420972" cy="430887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408240" algn="l"/>
              </a:tabLst>
            </a:pPr>
            <a:r>
              <a:rPr lang="ru-RU" sz="2000" dirty="0" smtClean="0"/>
              <a:t>Посетителей более </a:t>
            </a:r>
            <a:r>
              <a:rPr lang="ru-RU" sz="2600" b="1" spc="-1" dirty="0" smtClean="0">
                <a:solidFill>
                  <a:srgbClr val="E46C0A"/>
                </a:solidFill>
                <a:latin typeface="Segoe UI"/>
                <a:ea typeface="DejaVu Sans"/>
              </a:rPr>
              <a:t>5000 </a:t>
            </a:r>
            <a:r>
              <a:rPr lang="ru-RU" sz="2000" dirty="0" smtClean="0"/>
              <a:t>человек</a:t>
            </a:r>
            <a:r>
              <a:rPr lang="ru-RU" sz="2800" b="1" spc="-1" dirty="0" smtClean="0">
                <a:solidFill>
                  <a:srgbClr val="E46C0A"/>
                </a:solidFill>
                <a:latin typeface="Segoe UI"/>
                <a:ea typeface="DejaVu Sans"/>
              </a:rPr>
              <a:t> </a:t>
            </a:r>
          </a:p>
        </p:txBody>
      </p:sp>
      <p:pic>
        <p:nvPicPr>
          <p:cNvPr id="1032" name="Picture 8" descr="C:\Users\Marina\Desktop\WORK\Графика\Для презы\png-transparent-computer-icons-symbol-human-miscellaneous-text-monochrome.png"/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2799" t="3989" r="41304" b="72074"/>
          <a:stretch>
            <a:fillRect/>
          </a:stretch>
        </p:blipFill>
        <p:spPr bwMode="auto">
          <a:xfrm>
            <a:off x="3857620" y="2978397"/>
            <a:ext cx="642942" cy="593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21</a:t>
            </a:fld>
            <a:endParaRPr lang="ru-RU" altLang="ru-RU" dirty="0"/>
          </a:p>
        </p:txBody>
      </p:sp>
      <p:pic>
        <p:nvPicPr>
          <p:cNvPr id="3" name="Рисунок 113"/>
          <p:cNvPicPr/>
          <p:nvPr/>
        </p:nvPicPr>
        <p:blipFill>
          <a:blip r:embed="rId2"/>
          <a:stretch/>
        </p:blipFill>
        <p:spPr>
          <a:xfrm>
            <a:off x="457951" y="4118932"/>
            <a:ext cx="7471635" cy="810485"/>
          </a:xfrm>
          <a:prstGeom prst="rect">
            <a:avLst/>
          </a:prstGeom>
          <a:ln w="0">
            <a:noFill/>
          </a:ln>
        </p:spPr>
      </p:pic>
      <p:pic>
        <p:nvPicPr>
          <p:cNvPr id="4" name="Рисунок 114"/>
          <p:cNvPicPr/>
          <p:nvPr/>
        </p:nvPicPr>
        <p:blipFill>
          <a:blip r:embed="rId3"/>
          <a:srcRect b="64024"/>
          <a:stretch/>
        </p:blipFill>
        <p:spPr>
          <a:xfrm>
            <a:off x="490276" y="886401"/>
            <a:ext cx="3581658" cy="921231"/>
          </a:xfrm>
          <a:prstGeom prst="rect">
            <a:avLst/>
          </a:prstGeom>
          <a:ln w="0">
            <a:noFill/>
          </a:ln>
        </p:spPr>
      </p:pic>
      <p:sp>
        <p:nvSpPr>
          <p:cNvPr id="5" name="CustomShape 1"/>
          <p:cNvSpPr/>
          <p:nvPr/>
        </p:nvSpPr>
        <p:spPr>
          <a:xfrm>
            <a:off x="517726" y="1511770"/>
            <a:ext cx="271008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spc="-1" dirty="0">
                <a:latin typeface="Segoe UI"/>
                <a:ea typeface="DejaVu Sans"/>
              </a:rPr>
              <a:t>07.10.20 — 08.12.20</a:t>
            </a:r>
          </a:p>
        </p:txBody>
      </p:sp>
      <p:sp>
        <p:nvSpPr>
          <p:cNvPr id="6" name="CustomShape 4"/>
          <p:cNvSpPr/>
          <p:nvPr/>
        </p:nvSpPr>
        <p:spPr>
          <a:xfrm>
            <a:off x="500034" y="1953613"/>
            <a:ext cx="4875120" cy="1354217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408240" algn="l"/>
              </a:tabLst>
            </a:pPr>
            <a:r>
              <a:rPr lang="ru-RU" sz="2200" spc="-1" dirty="0">
                <a:latin typeface="Segoe UI"/>
                <a:ea typeface="DejaVu Sans"/>
              </a:rPr>
              <a:t>Первый </a:t>
            </a:r>
          </a:p>
          <a:p>
            <a:pPr>
              <a:lnSpc>
                <a:spcPct val="100000"/>
              </a:lnSpc>
              <a:tabLst>
                <a:tab pos="408240" algn="l"/>
              </a:tabLst>
            </a:pPr>
            <a:r>
              <a:rPr lang="ru-RU" sz="2200" spc="-1" dirty="0">
                <a:latin typeface="Segoe UI"/>
                <a:ea typeface="DejaVu Sans"/>
              </a:rPr>
              <a:t>национальный конкурс</a:t>
            </a:r>
          </a:p>
          <a:p>
            <a:pPr>
              <a:lnSpc>
                <a:spcPct val="100000"/>
              </a:lnSpc>
              <a:tabLst>
                <a:tab pos="408240" algn="l"/>
              </a:tabLst>
            </a:pPr>
            <a:r>
              <a:rPr lang="ru-RU" sz="2200" spc="-1" dirty="0">
                <a:latin typeface="Segoe UI"/>
                <a:ea typeface="DejaVu Sans"/>
              </a:rPr>
              <a:t>региональных брендов</a:t>
            </a:r>
          </a:p>
          <a:p>
            <a:pPr>
              <a:lnSpc>
                <a:spcPct val="100000"/>
              </a:lnSpc>
              <a:tabLst>
                <a:tab pos="408240" algn="l"/>
              </a:tabLst>
            </a:pPr>
            <a:r>
              <a:rPr lang="ru-RU" sz="2200" spc="-1" dirty="0">
                <a:latin typeface="Segoe UI"/>
                <a:ea typeface="DejaVu Sans"/>
              </a:rPr>
              <a:t>продуктов питания</a:t>
            </a:r>
          </a:p>
        </p:txBody>
      </p:sp>
      <p:pic>
        <p:nvPicPr>
          <p:cNvPr id="7" name="Рисунок 144"/>
          <p:cNvPicPr/>
          <p:nvPr/>
        </p:nvPicPr>
        <p:blipFill>
          <a:blip r:embed="rId4"/>
          <a:srcRect t="3012" b="2264"/>
          <a:stretch/>
        </p:blipFill>
        <p:spPr>
          <a:xfrm>
            <a:off x="5572132" y="1307566"/>
            <a:ext cx="2364544" cy="2000264"/>
          </a:xfrm>
          <a:prstGeom prst="rect">
            <a:avLst/>
          </a:prstGeom>
          <a:ln w="0">
            <a:noFill/>
          </a:ln>
        </p:spPr>
      </p:pic>
      <p:sp>
        <p:nvSpPr>
          <p:cNvPr id="8" name="CustomShape 5"/>
          <p:cNvSpPr/>
          <p:nvPr/>
        </p:nvSpPr>
        <p:spPr>
          <a:xfrm>
            <a:off x="5466514" y="785800"/>
            <a:ext cx="2605948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tabLst>
                <a:tab pos="408240" algn="l"/>
              </a:tabLst>
            </a:pPr>
            <a:r>
              <a:rPr lang="ru-RU" sz="1400" spc="-1" dirty="0">
                <a:latin typeface="Segoe UI"/>
                <a:ea typeface="DejaVu Sans"/>
              </a:rPr>
              <a:t>ПОБЕДИТЕЛЬ </a:t>
            </a:r>
            <a:r>
              <a:rPr lang="ru-RU" sz="1400" spc="-1" dirty="0" smtClean="0">
                <a:latin typeface="Segoe UI"/>
                <a:ea typeface="DejaVu Sans"/>
              </a:rPr>
              <a:t/>
            </a:r>
            <a:br>
              <a:rPr lang="ru-RU" sz="1400" spc="-1" dirty="0" smtClean="0">
                <a:latin typeface="Segoe UI"/>
                <a:ea typeface="DejaVu Sans"/>
              </a:rPr>
            </a:br>
            <a:r>
              <a:rPr lang="ru-RU" sz="1400" spc="-1" dirty="0" smtClean="0">
                <a:latin typeface="Segoe UI"/>
                <a:ea typeface="DejaVu Sans"/>
              </a:rPr>
              <a:t>НАРОДНОГО </a:t>
            </a:r>
            <a:r>
              <a:rPr lang="ru-RU" sz="1400" spc="-1" dirty="0">
                <a:latin typeface="Segoe UI"/>
                <a:ea typeface="DejaVu Sans"/>
              </a:rPr>
              <a:t>ГОЛОСОВАНИЯ</a:t>
            </a:r>
          </a:p>
        </p:txBody>
      </p:sp>
      <p:sp>
        <p:nvSpPr>
          <p:cNvPr id="9" name="CustomShape 6"/>
          <p:cNvSpPr/>
          <p:nvPr/>
        </p:nvSpPr>
        <p:spPr>
          <a:xfrm>
            <a:off x="5491458" y="3307830"/>
            <a:ext cx="2581004" cy="6537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00" b="1" spc="-1" dirty="0">
                <a:solidFill>
                  <a:schemeClr val="accent2">
                    <a:lumMod val="75000"/>
                  </a:schemeClr>
                </a:solidFill>
                <a:latin typeface="Segoe UI"/>
                <a:ea typeface="DejaVu Sans"/>
              </a:rPr>
              <a:t>40 ПРОИЗВОДИТЕЛЕЙ СЫРА </a:t>
            </a:r>
            <a:r>
              <a:rPr lang="ru-RU" sz="1300" b="1" spc="-1" dirty="0" smtClean="0">
                <a:solidFill>
                  <a:schemeClr val="accent2">
                    <a:lumMod val="75000"/>
                  </a:schemeClr>
                </a:solidFill>
                <a:latin typeface="Segoe UI"/>
                <a:ea typeface="DejaVu Sans"/>
              </a:rPr>
              <a:t/>
            </a:r>
            <a:br>
              <a:rPr lang="ru-RU" sz="1300" b="1" spc="-1" dirty="0" smtClean="0">
                <a:solidFill>
                  <a:schemeClr val="accent2">
                    <a:lumMod val="75000"/>
                  </a:schemeClr>
                </a:solidFill>
                <a:latin typeface="Segoe UI"/>
                <a:ea typeface="DejaVu Sans"/>
              </a:rPr>
            </a:br>
            <a:r>
              <a:rPr lang="ru-RU" sz="1300" b="1" spc="-1" dirty="0" smtClean="0">
                <a:solidFill>
                  <a:schemeClr val="accent2">
                    <a:lumMod val="75000"/>
                  </a:schemeClr>
                </a:solidFill>
                <a:latin typeface="Segoe UI"/>
                <a:ea typeface="DejaVu Sans"/>
              </a:rPr>
              <a:t>ПОДМОСКОВЬЯ </a:t>
            </a:r>
            <a:r>
              <a:rPr lang="ru-RU" sz="1300" b="1" spc="-1" dirty="0">
                <a:solidFill>
                  <a:schemeClr val="accent2">
                    <a:lumMod val="75000"/>
                  </a:schemeClr>
                </a:solidFill>
                <a:latin typeface="Segoe UI"/>
                <a:ea typeface="DejaVu Sans"/>
              </a:rPr>
              <a:t>В ЗАЯВКЕ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>
          <a:xfrm>
            <a:off x="428596" y="87110"/>
            <a:ext cx="8215370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1600" dirty="0" err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Агротуризм</a:t>
            </a:r>
            <a:r>
              <a:rPr lang="ru-RU" altLang="ru-RU" sz="1600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– новое направление развития фермерства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22</a:t>
            </a:fld>
            <a:endParaRPr lang="ru-RU" altLang="ru-RU" dirty="0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>
          <a:xfrm>
            <a:off x="428596" y="87110"/>
            <a:ext cx="8215370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1600" dirty="0" err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Агротуризм</a:t>
            </a:r>
            <a:r>
              <a:rPr lang="ru-RU" altLang="ru-RU" sz="1600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– новое направление развития фермерства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43504" y="766764"/>
            <a:ext cx="3214710" cy="4233878"/>
          </a:xfrm>
          <a:prstGeom prst="rect">
            <a:avLst/>
          </a:prstGeom>
          <a:solidFill>
            <a:srgbClr val="EBF1D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20"/>
          <p:cNvPicPr/>
          <p:nvPr/>
        </p:nvPicPr>
        <p:blipFill>
          <a:blip r:embed="rId2"/>
          <a:srcRect l="49765"/>
          <a:stretch/>
        </p:blipFill>
        <p:spPr>
          <a:xfrm>
            <a:off x="3576994" y="3143254"/>
            <a:ext cx="1066444" cy="1877867"/>
          </a:xfrm>
          <a:prstGeom prst="rect">
            <a:avLst/>
          </a:prstGeom>
          <a:ln w="0">
            <a:noFill/>
          </a:ln>
        </p:spPr>
      </p:pic>
      <p:pic>
        <p:nvPicPr>
          <p:cNvPr id="13" name="Рисунок 121"/>
          <p:cNvPicPr/>
          <p:nvPr/>
        </p:nvPicPr>
        <p:blipFill>
          <a:blip r:embed="rId3"/>
          <a:srcRect r="48016"/>
          <a:stretch/>
        </p:blipFill>
        <p:spPr>
          <a:xfrm>
            <a:off x="5919898" y="1466015"/>
            <a:ext cx="1652498" cy="2323753"/>
          </a:xfrm>
          <a:prstGeom prst="rect">
            <a:avLst/>
          </a:prstGeom>
          <a:ln w="0">
            <a:noFill/>
          </a:ln>
        </p:spPr>
      </p:pic>
      <p:pic>
        <p:nvPicPr>
          <p:cNvPr id="14" name="Рисунок 122"/>
          <p:cNvPicPr/>
          <p:nvPr/>
        </p:nvPicPr>
        <p:blipFill>
          <a:blip r:embed="rId4"/>
          <a:stretch/>
        </p:blipFill>
        <p:spPr>
          <a:xfrm>
            <a:off x="131041" y="1714494"/>
            <a:ext cx="3012200" cy="3324365"/>
          </a:xfrm>
          <a:prstGeom prst="rect">
            <a:avLst/>
          </a:prstGeom>
          <a:ln w="0">
            <a:noFill/>
          </a:ln>
        </p:spPr>
      </p:pic>
      <p:pic>
        <p:nvPicPr>
          <p:cNvPr id="15" name="Рисунок 123"/>
          <p:cNvPicPr/>
          <p:nvPr/>
        </p:nvPicPr>
        <p:blipFill>
          <a:blip r:embed="rId5"/>
          <a:stretch/>
        </p:blipFill>
        <p:spPr>
          <a:xfrm>
            <a:off x="142844" y="1182645"/>
            <a:ext cx="2104386" cy="603287"/>
          </a:xfrm>
          <a:prstGeom prst="rect">
            <a:avLst/>
          </a:prstGeom>
          <a:ln w="0">
            <a:noFill/>
          </a:ln>
        </p:spPr>
      </p:pic>
      <p:sp>
        <p:nvSpPr>
          <p:cNvPr id="16" name="CustomShape 3"/>
          <p:cNvSpPr/>
          <p:nvPr/>
        </p:nvSpPr>
        <p:spPr>
          <a:xfrm>
            <a:off x="71406" y="678186"/>
            <a:ext cx="4246560" cy="60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300" b="1" spc="-1" dirty="0">
                <a:solidFill>
                  <a:schemeClr val="accent6">
                    <a:lumMod val="50000"/>
                  </a:schemeClr>
                </a:solidFill>
                <a:latin typeface="Segoe UI"/>
                <a:ea typeface="DejaVu Sans"/>
              </a:rPr>
              <a:t>ЗАРЕГИСТРИРОВАНО: </a:t>
            </a:r>
            <a:r>
              <a:rPr lang="ru-RU" sz="1300" b="1" spc="-1" dirty="0" smtClean="0">
                <a:solidFill>
                  <a:schemeClr val="accent6">
                    <a:lumMod val="50000"/>
                  </a:schemeClr>
                </a:solidFill>
                <a:latin typeface="Segoe UI"/>
                <a:ea typeface="DejaVu Sans"/>
              </a:rPr>
              <a:t>61 </a:t>
            </a:r>
            <a:r>
              <a:rPr lang="ru-RU" sz="1300" b="1" spc="-1" dirty="0">
                <a:solidFill>
                  <a:schemeClr val="accent6">
                    <a:lumMod val="50000"/>
                  </a:schemeClr>
                </a:solidFill>
                <a:latin typeface="Segoe UI"/>
                <a:ea typeface="DejaVu Sans"/>
              </a:rPr>
              <a:t>К(Ф)Х </a:t>
            </a:r>
            <a:r>
              <a:rPr lang="ru-RU" sz="1300" b="1" spc="-1" dirty="0" smtClean="0">
                <a:solidFill>
                  <a:schemeClr val="accent6">
                    <a:lumMod val="50000"/>
                  </a:schemeClr>
                </a:solidFill>
                <a:latin typeface="Segoe UI"/>
                <a:ea typeface="DejaVu Sans"/>
              </a:rPr>
              <a:t>МО</a:t>
            </a:r>
            <a:br>
              <a:rPr lang="ru-RU" sz="1300" b="1" spc="-1" dirty="0" smtClean="0">
                <a:solidFill>
                  <a:schemeClr val="accent6">
                    <a:lumMod val="50000"/>
                  </a:schemeClr>
                </a:solidFill>
                <a:latin typeface="Segoe UI"/>
                <a:ea typeface="DejaVu Sans"/>
              </a:rPr>
            </a:br>
            <a:r>
              <a:rPr lang="ru-RU" sz="1300" b="1" spc="-1" dirty="0" smtClean="0">
                <a:solidFill>
                  <a:schemeClr val="accent6">
                    <a:lumMod val="50000"/>
                  </a:schemeClr>
                </a:solidFill>
                <a:latin typeface="Segoe UI"/>
                <a:ea typeface="DejaVu Sans"/>
              </a:rPr>
              <a:t>ПОТЕНЦИАЛ</a:t>
            </a:r>
            <a:r>
              <a:rPr lang="ru-RU" sz="1300" b="1" spc="-1" dirty="0">
                <a:solidFill>
                  <a:schemeClr val="accent6">
                    <a:lumMod val="50000"/>
                  </a:schemeClr>
                </a:solidFill>
                <a:latin typeface="Segoe UI"/>
                <a:ea typeface="DejaVu Sans"/>
              </a:rPr>
              <a:t>: 250 К(Ф)Х МО</a:t>
            </a:r>
          </a:p>
        </p:txBody>
      </p:sp>
      <p:sp>
        <p:nvSpPr>
          <p:cNvPr id="17" name="CustomShape 4"/>
          <p:cNvSpPr/>
          <p:nvPr/>
        </p:nvSpPr>
        <p:spPr>
          <a:xfrm>
            <a:off x="5143504" y="751635"/>
            <a:ext cx="3214710" cy="605888"/>
          </a:xfrm>
          <a:prstGeom prst="rect">
            <a:avLst/>
          </a:prstGeom>
          <a:solidFill>
            <a:srgbClr val="9BBB59">
              <a:alpha val="50196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spc="-1" dirty="0">
                <a:latin typeface="Segoe UI"/>
                <a:ea typeface="DejaVu Sans"/>
              </a:rPr>
              <a:t>МИНИСТЕРСТВО СОЗДАЕТ </a:t>
            </a:r>
            <a:endParaRPr lang="ru-RU" sz="1400" spc="-1" dirty="0" smtClean="0">
              <a:latin typeface="Segoe U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1400" spc="-1" dirty="0" smtClean="0">
                <a:latin typeface="Segoe UI"/>
                <a:ea typeface="DejaVu Sans"/>
              </a:rPr>
              <a:t>3</a:t>
            </a:r>
            <a:r>
              <a:rPr lang="en-US" sz="1400" spc="-1" dirty="0">
                <a:latin typeface="Segoe UI"/>
                <a:ea typeface="DejaVu Sans"/>
              </a:rPr>
              <a:t>D</a:t>
            </a:r>
            <a:r>
              <a:rPr lang="ru-RU" sz="1400" spc="-1" dirty="0">
                <a:latin typeface="Segoe UI"/>
                <a:ea typeface="DejaVu Sans"/>
              </a:rPr>
              <a:t>-ПАНОРАМУ АПК МО:</a:t>
            </a:r>
          </a:p>
        </p:txBody>
      </p:sp>
      <p:pic>
        <p:nvPicPr>
          <p:cNvPr id="18" name="Рисунок 120"/>
          <p:cNvPicPr/>
          <p:nvPr/>
        </p:nvPicPr>
        <p:blipFill>
          <a:blip r:embed="rId2"/>
          <a:srcRect r="49712"/>
          <a:stretch/>
        </p:blipFill>
        <p:spPr>
          <a:xfrm>
            <a:off x="3546500" y="1195387"/>
            <a:ext cx="1096938" cy="1947867"/>
          </a:xfrm>
          <a:prstGeom prst="rect">
            <a:avLst/>
          </a:prstGeom>
          <a:ln w="0">
            <a:noFill/>
          </a:ln>
        </p:spPr>
      </p:pic>
      <p:pic>
        <p:nvPicPr>
          <p:cNvPr id="19" name="Рисунок 121"/>
          <p:cNvPicPr/>
          <p:nvPr/>
        </p:nvPicPr>
        <p:blipFill>
          <a:blip r:embed="rId3"/>
          <a:srcRect l="51233" b="50464"/>
          <a:stretch/>
        </p:blipFill>
        <p:spPr>
          <a:xfrm>
            <a:off x="5895745" y="3823469"/>
            <a:ext cx="1667227" cy="1169984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23</a:t>
            </a:fld>
            <a:endParaRPr lang="ru-RU" alt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-32" y="938417"/>
            <a:ext cx="3895726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dirty="0">
                <a:solidFill>
                  <a:srgbClr val="B57707"/>
                </a:solidFill>
                <a:latin typeface="+mn-lt"/>
              </a:rPr>
              <a:t>ОБЩАЯ ПЛОЩАДЬ ПОРАЖЕНИЯ </a:t>
            </a:r>
            <a:endParaRPr lang="ru-RU" sz="2100" b="1" dirty="0" smtClean="0">
              <a:solidFill>
                <a:srgbClr val="B57707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dirty="0" smtClean="0">
                <a:solidFill>
                  <a:srgbClr val="B57707"/>
                </a:solidFill>
                <a:latin typeface="+mn-lt"/>
              </a:rPr>
              <a:t>СОСТАВЛЯЕТ</a:t>
            </a:r>
            <a:endParaRPr lang="ru-RU" sz="3200" b="1" dirty="0">
              <a:solidFill>
                <a:srgbClr val="B57707"/>
              </a:solidFill>
              <a:latin typeface="+mn-lt"/>
            </a:endParaRP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0" y="108000"/>
            <a:ext cx="9144000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Фито - санитарное благополучие. Борщевик Сосновского</a:t>
            </a:r>
          </a:p>
        </p:txBody>
      </p:sp>
      <p:pic>
        <p:nvPicPr>
          <p:cNvPr id="25" name="Picture 6" descr="https://knd.mosreg.ru/s3-proxy/image/d_132977/983a2f2d-a483-4e44-b0c3-2820c78e2372.15988568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1425" y="2168525"/>
            <a:ext cx="1588148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8585" y="704850"/>
            <a:ext cx="2031452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 descr="Глазовское лесничество, ГКУ УР | Лесничества – Глазов, Удмуртия | Единая  справочная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27488" y="3946541"/>
            <a:ext cx="1027112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 descr="Администрация Банковских Колледж - Бесплатная векторная графика на Pixabay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8372" y="3923312"/>
            <a:ext cx="906218" cy="906218"/>
          </a:xfrm>
          <a:prstGeom prst="rect">
            <a:avLst/>
          </a:prstGeom>
          <a:noFill/>
        </p:spPr>
      </p:pic>
      <p:pic>
        <p:nvPicPr>
          <p:cNvPr id="29" name="Picture 12" descr="частный векторные изображения, графика и иллюстрации - 123RF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36800" y="3908425"/>
            <a:ext cx="12954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343052" y="1785932"/>
            <a:ext cx="33716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5A10B"/>
                </a:solidFill>
                <a:latin typeface="+mn-lt"/>
              </a:rPr>
              <a:t>более </a:t>
            </a:r>
            <a:r>
              <a:rPr lang="ru-RU" sz="7200" b="1" dirty="0">
                <a:solidFill>
                  <a:srgbClr val="F5A10B"/>
                </a:solidFill>
                <a:latin typeface="+mn-lt"/>
              </a:rPr>
              <a:t>40</a:t>
            </a:r>
            <a:r>
              <a:rPr lang="ru-RU" sz="6000" b="1" dirty="0">
                <a:solidFill>
                  <a:srgbClr val="F5A10B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rgbClr val="F5A10B"/>
                </a:solidFill>
                <a:latin typeface="+mn-lt"/>
              </a:rPr>
              <a:t>тыс</a:t>
            </a:r>
            <a:r>
              <a:rPr lang="ru-RU" sz="2800" b="1" dirty="0" smtClean="0">
                <a:solidFill>
                  <a:srgbClr val="F5A10B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F5A10B"/>
                </a:solidFill>
                <a:latin typeface="+mn-lt"/>
              </a:rPr>
              <a:t>га </a:t>
            </a:r>
          </a:p>
        </p:txBody>
      </p:sp>
      <p:pic>
        <p:nvPicPr>
          <p:cNvPr id="31" name="Picture 2" descr="Извилистая дорога изолированные прозрачный | Премиум векторы"/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16052"/>
          <a:stretch>
            <a:fillRect/>
          </a:stretch>
        </p:blipFill>
        <p:spPr bwMode="auto">
          <a:xfrm>
            <a:off x="5730875" y="4011613"/>
            <a:ext cx="866775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255588" y="4846638"/>
            <a:ext cx="1971675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</a:rPr>
              <a:t>МУНИЦИПАЛЬНЫЕ ТЕРРИТОРИИ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31088" y="4851400"/>
            <a:ext cx="436562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</a:rPr>
              <a:t>РЖД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46750" y="4851400"/>
            <a:ext cx="639763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</a:rPr>
              <a:t>ДОРОГИ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43400" y="4851400"/>
            <a:ext cx="395288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</a:rPr>
              <a:t>ЛЕС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24113" y="4851400"/>
            <a:ext cx="1123950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</a:rPr>
              <a:t>ЧАСТНЫЕ ЗЕМЛИ</a:t>
            </a:r>
          </a:p>
        </p:txBody>
      </p:sp>
      <p:pic>
        <p:nvPicPr>
          <p:cNvPr id="37" name="Рисунок 4"/>
          <p:cNvPicPr>
            <a:picLocks noChangeAspect="1" noChangeArrowheads="1"/>
          </p:cNvPicPr>
          <p:nvPr/>
        </p:nvPicPr>
        <p:blipFill>
          <a:blip r:embed="rId8"/>
          <a:srcRect b="28181"/>
          <a:stretch>
            <a:fillRect/>
          </a:stretch>
        </p:blipFill>
        <p:spPr bwMode="auto">
          <a:xfrm>
            <a:off x="5559426" y="2178049"/>
            <a:ext cx="1598706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5"/>
          <p:cNvPicPr>
            <a:picLocks noChangeAspect="1" noChangeArrowheads="1"/>
          </p:cNvPicPr>
          <p:nvPr/>
        </p:nvPicPr>
        <p:blipFill>
          <a:blip r:embed="rId9" cstate="print"/>
          <a:srcRect t="6885"/>
          <a:stretch>
            <a:fillRect/>
          </a:stretch>
        </p:blipFill>
        <p:spPr bwMode="auto">
          <a:xfrm>
            <a:off x="7343776" y="2178049"/>
            <a:ext cx="1564450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9"/>
          <p:cNvPicPr>
            <a:picLocks noChangeAspect="1" noChangeArrowheads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72330" y="3759201"/>
            <a:ext cx="1170003" cy="117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270033" y="2771768"/>
            <a:ext cx="3429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</a:rPr>
              <a:t>территории обрабатываются </a:t>
            </a:r>
            <a:r>
              <a:rPr lang="ru-RU" sz="1200" dirty="0" smtClean="0">
                <a:latin typeface="+mn-lt"/>
              </a:rPr>
              <a:t>ежегодно </a:t>
            </a:r>
            <a:r>
              <a:rPr lang="ru-RU" sz="1200" dirty="0">
                <a:latin typeface="+mn-lt"/>
              </a:rPr>
              <a:t>с 2019 г</a:t>
            </a:r>
          </a:p>
        </p:txBody>
      </p:sp>
      <p:pic>
        <p:nvPicPr>
          <p:cNvPr id="41" name="Рисунок 9"/>
          <p:cNvPicPr>
            <a:picLocks noChangeAspect="1" noChangeArrowheads="1"/>
          </p:cNvPicPr>
          <p:nvPr/>
        </p:nvPicPr>
        <p:blipFill>
          <a:blip r:embed="rId11"/>
          <a:srcRect t="2905"/>
          <a:stretch>
            <a:fillRect/>
          </a:stretch>
        </p:blipFill>
        <p:spPr bwMode="auto">
          <a:xfrm>
            <a:off x="4286248" y="711200"/>
            <a:ext cx="2033773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24</a:t>
            </a:fld>
            <a:endParaRPr lang="ru-RU" altLang="ru-RU" dirty="0"/>
          </a:p>
        </p:txBody>
      </p:sp>
      <p:pic>
        <p:nvPicPr>
          <p:cNvPr id="20" name="Рисунок 27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86380" y="1142990"/>
            <a:ext cx="3270435" cy="321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755650" y="4406900"/>
            <a:ext cx="7516813" cy="544513"/>
          </a:xfrm>
          <a:prstGeom prst="rect">
            <a:avLst/>
          </a:prstGeom>
          <a:solidFill>
            <a:srgbClr val="9BBB59">
              <a:alpha val="50196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1435" tIns="25718" rIns="51435" bIns="25718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45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 2020 г введено в оборот всего 60 200 га земель с/х назначения, </a:t>
            </a:r>
            <a:br>
              <a:rPr lang="ru-RU" sz="16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из них 4 026 га с/х земель, пораженных борщевиком Сосновского</a:t>
            </a: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5143504" y="785800"/>
            <a:ext cx="32861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КАРТА ПОРАЖЕННОСТИ МО</a:t>
            </a:r>
          </a:p>
          <a:p>
            <a:pPr algn="r" eaLnBrk="1" hangingPunct="1"/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НАИБОЛЬШАЯ КОНЦЕНТРАЦИЯ НА СЕВЕРО-ЗАПАДЕ</a:t>
            </a: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200026" y="2714626"/>
            <a:ext cx="458628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dirty="0" smtClean="0"/>
              <a:t>В </a:t>
            </a:r>
            <a:r>
              <a:rPr lang="ru-RU" dirty="0"/>
              <a:t>течение одного сезона (май – август) </a:t>
            </a:r>
            <a:br>
              <a:rPr lang="ru-RU" dirty="0"/>
            </a:br>
            <a:r>
              <a:rPr lang="ru-RU" dirty="0"/>
              <a:t>борщевик должен обрабатываться </a:t>
            </a:r>
            <a:br>
              <a:rPr lang="ru-RU" dirty="0"/>
            </a:br>
            <a:r>
              <a:rPr lang="ru-RU" dirty="0"/>
              <a:t>не менее трех раз. </a:t>
            </a:r>
          </a:p>
        </p:txBody>
      </p:sp>
      <p:sp>
        <p:nvSpPr>
          <p:cNvPr id="29" name="Прямоугольник 4"/>
          <p:cNvSpPr>
            <a:spLocks noChangeArrowheads="1"/>
          </p:cNvSpPr>
          <p:nvPr/>
        </p:nvSpPr>
        <p:spPr bwMode="auto">
          <a:xfrm>
            <a:off x="214314" y="915988"/>
            <a:ext cx="45720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Борщевик Сосновского  </a:t>
            </a:r>
            <a:r>
              <a:rPr lang="ru-RU" dirty="0" smtClean="0"/>
              <a:t>– </a:t>
            </a:r>
            <a:r>
              <a:rPr lang="ru-RU" dirty="0" err="1"/>
              <a:t>самовозобновляемое</a:t>
            </a:r>
            <a:r>
              <a:rPr lang="ru-RU" dirty="0"/>
              <a:t> растение.</a:t>
            </a:r>
            <a:br>
              <a:rPr lang="ru-RU" dirty="0"/>
            </a:br>
            <a:r>
              <a:rPr lang="ru-RU" dirty="0"/>
              <a:t>Его семена живут в земле до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8 лет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/>
              <a:t>Ровно столько длится период его полного истребления.</a:t>
            </a:r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0" y="108000"/>
            <a:ext cx="9144000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Фито - санитарное благополучие. Борщевик Сосновского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25</a:t>
            </a:fld>
            <a:endParaRPr lang="ru-RU" altLang="ru-RU" dirty="0"/>
          </a:p>
        </p:txBody>
      </p:sp>
      <p:pic>
        <p:nvPicPr>
          <p:cNvPr id="16" name="Picture 2" descr="https://i.ytimg.com/vi/odbyxy80Gg4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9593" y="1419052"/>
            <a:ext cx="1212642" cy="1154726"/>
          </a:xfrm>
          <a:prstGeom prst="ellipse">
            <a:avLst/>
          </a:prstGeom>
          <a:ln w="63500" cap="rnd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Прямоугольник 13"/>
          <p:cNvSpPr>
            <a:spLocks noChangeArrowheads="1"/>
          </p:cNvSpPr>
          <p:nvPr/>
        </p:nvSpPr>
        <p:spPr bwMode="auto">
          <a:xfrm>
            <a:off x="4745065" y="1146176"/>
            <a:ext cx="3197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1" hangingPunct="1">
              <a:buFont typeface="Wingdings" pitchFamily="2" charset="2"/>
              <a:buChar char="ü"/>
            </a:pPr>
            <a:r>
              <a:rPr lang="ru-RU" sz="1200" dirty="0"/>
              <a:t>с прилавков магазинов пропадают многие продовольственные товары</a:t>
            </a:r>
          </a:p>
        </p:txBody>
      </p:sp>
      <p:sp>
        <p:nvSpPr>
          <p:cNvPr id="19" name="Прямоугольник 16"/>
          <p:cNvSpPr>
            <a:spLocks noChangeArrowheads="1"/>
          </p:cNvSpPr>
          <p:nvPr/>
        </p:nvSpPr>
        <p:spPr bwMode="auto">
          <a:xfrm>
            <a:off x="4759352" y="1684338"/>
            <a:ext cx="3338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1" hangingPunct="1">
              <a:buFont typeface="Wingdings" pitchFamily="2" charset="2"/>
              <a:buChar char="ü"/>
            </a:pPr>
            <a:r>
              <a:rPr lang="ru-RU" sz="1200" dirty="0"/>
              <a:t>вводятся меры по проведению обязательной дезинфекции на торговых объектах</a:t>
            </a:r>
          </a:p>
        </p:txBody>
      </p:sp>
      <p:sp>
        <p:nvSpPr>
          <p:cNvPr id="21" name="Прямоугольник 9"/>
          <p:cNvSpPr>
            <a:spLocks noChangeArrowheads="1"/>
          </p:cNvSpPr>
          <p:nvPr/>
        </p:nvSpPr>
        <p:spPr bwMode="auto">
          <a:xfrm>
            <a:off x="4762527" y="3252796"/>
            <a:ext cx="2373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1" hangingPunct="1">
              <a:buFont typeface="Wingdings" pitchFamily="2" charset="2"/>
              <a:buChar char="ü"/>
            </a:pPr>
            <a:r>
              <a:rPr lang="ru-RU" sz="1200" dirty="0"/>
              <a:t>вводится обязательный масочный режим</a:t>
            </a:r>
          </a:p>
        </p:txBody>
      </p:sp>
      <p:sp>
        <p:nvSpPr>
          <p:cNvPr id="22" name="Прямоугольник 14"/>
          <p:cNvSpPr>
            <a:spLocks noChangeArrowheads="1"/>
          </p:cNvSpPr>
          <p:nvPr/>
        </p:nvSpPr>
        <p:spPr bwMode="auto">
          <a:xfrm>
            <a:off x="4738715" y="3711587"/>
            <a:ext cx="3762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1" hangingPunct="1">
              <a:buFont typeface="Wingdings" pitchFamily="2" charset="2"/>
              <a:buChar char="ü"/>
            </a:pPr>
            <a:r>
              <a:rPr lang="ru-RU" sz="1200" dirty="0"/>
              <a:t>растут цены на социально значимые продукты питания в течение всего года, особенно резкий рост </a:t>
            </a:r>
            <a:r>
              <a:rPr lang="ru-RU" sz="1200" dirty="0" smtClean="0"/>
              <a:t> -  </a:t>
            </a:r>
            <a:r>
              <a:rPr lang="ru-RU" sz="1200" dirty="0"/>
              <a:t>в октябре</a:t>
            </a:r>
          </a:p>
        </p:txBody>
      </p:sp>
      <p:pic>
        <p:nvPicPr>
          <p:cNvPr id="23" name="Picture 10" descr="https://sm-news.ru/wp-content/uploads/2020/11/30/4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9593" y="3125724"/>
            <a:ext cx="1212642" cy="1154726"/>
          </a:xfrm>
          <a:prstGeom prst="ellipse">
            <a:avLst/>
          </a:prstGeom>
          <a:ln w="63500" cap="rnd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0" y="108000"/>
            <a:ext cx="9144000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 anchor="ctr">
            <a:spAutoFit/>
          </a:bodyPr>
          <a:lstStyle/>
          <a:p>
            <a:pPr algn="ctr" eaLnBrk="1" hangingPunct="1"/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Пандемия. Цены. Масочный режим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7221" y="1785938"/>
            <a:ext cx="114458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МАРТ 2020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1472" y="3590927"/>
            <a:ext cx="143033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ОКТЯБРЬ 2020</a:t>
            </a:r>
          </a:p>
        </p:txBody>
      </p:sp>
      <p:sp>
        <p:nvSpPr>
          <p:cNvPr id="30" name="Прямоугольник 2"/>
          <p:cNvSpPr>
            <a:spLocks noChangeArrowheads="1"/>
          </p:cNvSpPr>
          <p:nvPr/>
        </p:nvSpPr>
        <p:spPr bwMode="auto">
          <a:xfrm>
            <a:off x="4784752" y="2225676"/>
            <a:ext cx="20939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1450" indent="-171450" eaLnBrk="1" hangingPunct="1">
              <a:buFont typeface="Wingdings" pitchFamily="2" charset="2"/>
              <a:buChar char="ü"/>
            </a:pPr>
            <a:r>
              <a:rPr lang="ru-RU" sz="1200" dirty="0"/>
              <a:t>возникает дефицит масок </a:t>
            </a:r>
          </a:p>
        </p:txBody>
      </p:sp>
      <p:sp>
        <p:nvSpPr>
          <p:cNvPr id="31" name="CustomShape 13"/>
          <p:cNvSpPr/>
          <p:nvPr/>
        </p:nvSpPr>
        <p:spPr>
          <a:xfrm rot="5400000" flipH="1" flipV="1">
            <a:off x="3752040" y="1035833"/>
            <a:ext cx="642942" cy="128588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tailEnd type="arrow" w="med" len="med"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</p:sp>
      <p:sp>
        <p:nvSpPr>
          <p:cNvPr id="32" name="CustomShape 13"/>
          <p:cNvSpPr/>
          <p:nvPr/>
        </p:nvSpPr>
        <p:spPr>
          <a:xfrm rot="5400000" flipH="1" flipV="1">
            <a:off x="4002073" y="1285866"/>
            <a:ext cx="142876" cy="128588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tailEnd type="arrow" w="med" len="med"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</p:sp>
      <p:sp>
        <p:nvSpPr>
          <p:cNvPr id="33" name="CustomShape 13"/>
          <p:cNvSpPr/>
          <p:nvPr/>
        </p:nvSpPr>
        <p:spPr>
          <a:xfrm rot="5400000" flipV="1">
            <a:off x="3894916" y="1535899"/>
            <a:ext cx="357190" cy="128588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tailEnd type="arrow" w="med" len="med"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</p:sp>
      <p:sp>
        <p:nvSpPr>
          <p:cNvPr id="34" name="TextBox 33"/>
          <p:cNvSpPr txBox="1"/>
          <p:nvPr/>
        </p:nvSpPr>
        <p:spPr>
          <a:xfrm>
            <a:off x="4927631" y="857238"/>
            <a:ext cx="175246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Начало пандемии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27631" y="2947576"/>
            <a:ext cx="168443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Разгар пандемии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CustomShape 13"/>
          <p:cNvSpPr/>
          <p:nvPr/>
        </p:nvSpPr>
        <p:spPr>
          <a:xfrm rot="5400000" flipH="1" flipV="1">
            <a:off x="3930635" y="2928940"/>
            <a:ext cx="285752" cy="128588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tailEnd type="arrow" w="med" len="med"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</p:sp>
      <p:sp>
        <p:nvSpPr>
          <p:cNvPr id="38" name="CustomShape 13"/>
          <p:cNvSpPr/>
          <p:nvPr/>
        </p:nvSpPr>
        <p:spPr>
          <a:xfrm rot="5400000" flipV="1">
            <a:off x="4002073" y="3143254"/>
            <a:ext cx="142876" cy="128588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tailEnd type="arrow" w="med" len="med"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26</a:t>
            </a:fld>
            <a:endParaRPr lang="ru-RU" alt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428728" y="1285866"/>
            <a:ext cx="6286544" cy="461963"/>
          </a:xfrm>
          <a:prstGeom prst="rect">
            <a:avLst/>
          </a:prstGeom>
          <a:solidFill>
            <a:srgbClr val="9BBB59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ea typeface="DejaVu Sans"/>
                <a:cs typeface="Calibri" panose="020F0502020204030204" pitchFamily="34" charset="0"/>
              </a:rPr>
              <a:t>НАЛИЧИЕ СОЦИАЛЬНО ЗНАЧИМЫХ ТОВАРОВ НА ПОЛКАХ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ea typeface="DejaVu Sans"/>
                <a:cs typeface="Calibri" panose="020F0502020204030204" pitchFamily="34" charset="0"/>
              </a:rPr>
              <a:t>за период с марта по апрель</a:t>
            </a:r>
          </a:p>
        </p:txBody>
      </p:sp>
      <p:pic>
        <p:nvPicPr>
          <p:cNvPr id="26" name="Рисунок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28" y="1854204"/>
            <a:ext cx="3847308" cy="30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2522" y="2081225"/>
            <a:ext cx="291941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1135046" y="4286262"/>
            <a:ext cx="1008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БЫЛО 21.03.</a:t>
            </a:r>
          </a:p>
        </p:txBody>
      </p:sp>
      <p:sp>
        <p:nvSpPr>
          <p:cNvPr id="29" name="TextBox 21"/>
          <p:cNvSpPr txBox="1">
            <a:spLocks noChangeArrowheads="1"/>
          </p:cNvSpPr>
          <p:nvPr/>
        </p:nvSpPr>
        <p:spPr bwMode="auto">
          <a:xfrm>
            <a:off x="5026036" y="4794267"/>
            <a:ext cx="10461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200" dirty="0">
                <a:solidFill>
                  <a:schemeClr val="accent3">
                    <a:lumMod val="50000"/>
                  </a:schemeClr>
                </a:solidFill>
              </a:rPr>
              <a:t>СТАЛО 17.04.</a:t>
            </a:r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0" y="108000"/>
            <a:ext cx="9144000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 anchor="ctr">
            <a:spAutoFit/>
          </a:bodyPr>
          <a:lstStyle/>
          <a:p>
            <a:pPr algn="ctr" eaLnBrk="1" hangingPunct="1"/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Пандемия. Цены. Масочный режим</a:t>
            </a: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428596" y="714362"/>
            <a:ext cx="8229600" cy="35719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4A452A"/>
                </a:solidFill>
                <a:latin typeface="+mj-lt"/>
                <a:ea typeface="DejaVu Sans" pitchFamily="34" charset="0"/>
                <a:cs typeface="Calibri" pitchFamily="34" charset="0"/>
              </a:rPr>
              <a:t>Результат проведённой работы - СОКРАЩЕНИЕ НАРУШЕНИЙ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428728" y="1142990"/>
            <a:ext cx="607223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643042" y="1071552"/>
            <a:ext cx="6072230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214810" y="3286130"/>
            <a:ext cx="1357322" cy="1588"/>
          </a:xfrm>
          <a:prstGeom prst="straightConnector1">
            <a:avLst/>
          </a:prstGeom>
          <a:ln w="28575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27</a:t>
            </a:fld>
            <a:endParaRPr lang="ru-RU" altLang="ru-RU" dirty="0"/>
          </a:p>
        </p:txBody>
      </p:sp>
      <p:pic>
        <p:nvPicPr>
          <p:cNvPr id="16" name="Рисунок 2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1708" y="2085988"/>
            <a:ext cx="2998788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97456" y="1894880"/>
            <a:ext cx="3789386" cy="298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992170" y="4357700"/>
            <a:ext cx="10080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БЫЛО 05.04.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0" y="108000"/>
            <a:ext cx="9144000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 anchor="ctr">
            <a:spAutoFit/>
          </a:bodyPr>
          <a:lstStyle/>
          <a:p>
            <a:pPr algn="ctr" eaLnBrk="1" hangingPunct="1"/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Пандемия. Цены. Масочный режим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428596" y="714362"/>
            <a:ext cx="8229600" cy="35719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4A452A"/>
                </a:solidFill>
                <a:latin typeface="+mj-lt"/>
                <a:ea typeface="DejaVu Sans" pitchFamily="34" charset="0"/>
                <a:cs typeface="Calibri" pitchFamily="34" charset="0"/>
              </a:rPr>
              <a:t>Результат проведённой работы - СОКРАЩЕНИЕ НАРУШЕНИЙ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428728" y="1142990"/>
            <a:ext cx="607223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643042" y="1071552"/>
            <a:ext cx="6072230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28728" y="1285866"/>
            <a:ext cx="6286544" cy="461665"/>
          </a:xfrm>
          <a:prstGeom prst="rect">
            <a:avLst/>
          </a:prstGeom>
          <a:solidFill>
            <a:srgbClr val="9BBB59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СОБЛЮДЕНИЕ МЕР ПО ПРЕДОТВРАЩЕНИЮ РАСПРОСТРАНЕНИЯ ИНФЕКЦИИ </a:t>
            </a:r>
          </a:p>
          <a:p>
            <a:pPr algn="ctr">
              <a:defRPr/>
            </a:pPr>
            <a:r>
              <a:rPr lang="ru-RU" sz="1200" b="1" dirty="0" smtClean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за период с марта по ноябрь</a:t>
            </a:r>
            <a:endParaRPr lang="ru-RU" sz="1200" b="1" dirty="0"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5027623" y="4786328"/>
            <a:ext cx="1044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200" dirty="0">
                <a:solidFill>
                  <a:schemeClr val="accent3">
                    <a:lumMod val="50000"/>
                  </a:schemeClr>
                </a:solidFill>
              </a:rPr>
              <a:t>СТАЛО 10.11.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4214810" y="3286130"/>
            <a:ext cx="1357322" cy="1588"/>
          </a:xfrm>
          <a:prstGeom prst="straightConnector1">
            <a:avLst/>
          </a:prstGeom>
          <a:ln w="28575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28</a:t>
            </a:fld>
            <a:endParaRPr lang="ru-RU" alt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652782" y="2387088"/>
            <a:ext cx="48261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</a:rPr>
              <a:t>На 25 декабря 2020 года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212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организаций </a:t>
            </a:r>
            <a:r>
              <a:rPr lang="ru-RU" sz="1200" dirty="0">
                <a:latin typeface="+mn-lt"/>
              </a:rPr>
              <a:t>торговли </a:t>
            </a:r>
            <a:r>
              <a:rPr lang="ru-RU" sz="1200" dirty="0" smtClean="0">
                <a:latin typeface="+mn-lt"/>
              </a:rPr>
              <a:t>МО присоединились к Соглашениям о </a:t>
            </a:r>
            <a:r>
              <a:rPr lang="ru-RU" sz="1200" dirty="0">
                <a:latin typeface="+mn-lt"/>
              </a:rPr>
              <a:t>принятии мер по снижению и </a:t>
            </a:r>
            <a:r>
              <a:rPr lang="ru-RU" sz="1200" dirty="0" smtClean="0">
                <a:latin typeface="+mn-lt"/>
              </a:rPr>
              <a:t>поддержанию </a:t>
            </a:r>
            <a:r>
              <a:rPr lang="ru-RU" sz="1200" dirty="0">
                <a:latin typeface="+mn-lt"/>
              </a:rPr>
              <a:t>цен на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масло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подсолнечное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и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сахар-песок</a:t>
            </a:r>
            <a:r>
              <a:rPr lang="ru-RU" sz="1200" dirty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белый российского </a:t>
            </a:r>
            <a:r>
              <a:rPr lang="ru-RU" sz="1200" dirty="0">
                <a:latin typeface="+mn-lt"/>
              </a:rPr>
              <a:t>производства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39314" y="4623612"/>
            <a:ext cx="946150" cy="307777"/>
          </a:xfrm>
          <a:prstGeom prst="rect">
            <a:avLst/>
          </a:prstGeom>
          <a:solidFill>
            <a:srgbClr val="9BBB59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+mn-lt"/>
              </a:rPr>
              <a:t>46 </a:t>
            </a:r>
            <a:r>
              <a:rPr lang="ru-RU" sz="1400" b="1" dirty="0" err="1" smtClean="0">
                <a:solidFill>
                  <a:schemeClr val="bg1"/>
                </a:solidFill>
                <a:latin typeface="+mn-lt"/>
              </a:rPr>
              <a:t>руб</a:t>
            </a:r>
            <a:r>
              <a:rPr lang="ru-RU" sz="1400" b="1" dirty="0" smtClean="0">
                <a:solidFill>
                  <a:schemeClr val="bg1"/>
                </a:solidFill>
                <a:latin typeface="+mn-lt"/>
              </a:rPr>
              <a:t> /кг</a:t>
            </a:r>
            <a:endParaRPr lang="ru-RU" sz="1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" name="Picture 14" descr="https://img2.freepng.ru/20180806/klf/kisspng-clip-art-atta-flour-computer-icons-wheat-flour-%D0%9C%D1%83%D0%BA%D0%B0-%D0%BE%D0%BF%D1%82%D0%BE%D0%BC-12-%D1%80%D1%83%D0%B1-%D0%9C%D0%B5%D0%BB%D1%8C%D0%BD%D0%B8%D1%86%D0%B0-%D0%A1-5b690dacef09a7.458275201533611436979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39314" y="3692110"/>
            <a:ext cx="894823" cy="893399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2699792" y="3477796"/>
            <a:ext cx="533400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САХАР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11960" y="3477797"/>
            <a:ext cx="598488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МАСЛО</a:t>
            </a:r>
          </a:p>
        </p:txBody>
      </p:sp>
      <p:pic>
        <p:nvPicPr>
          <p:cNvPr id="27" name="Picture 3" descr="C:\Users\Marina\Desktop\Магазины\ПРЕЗЕНТАЦИИ\Мониторинг цен ПРЕЗА шаблон\Масло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32934" y="3704294"/>
            <a:ext cx="393814" cy="845073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4075290" y="4622620"/>
            <a:ext cx="985911" cy="307777"/>
          </a:xfrm>
          <a:prstGeom prst="rect">
            <a:avLst/>
          </a:prstGeom>
          <a:solidFill>
            <a:srgbClr val="9BBB59"/>
          </a:solidFill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110 </a:t>
            </a:r>
            <a:r>
              <a:rPr lang="ru-RU" dirty="0" err="1" smtClean="0">
                <a:latin typeface="+mn-lt"/>
              </a:rPr>
              <a:t>руб</a:t>
            </a:r>
            <a:r>
              <a:rPr lang="ru-RU" dirty="0" smtClean="0">
                <a:latin typeface="+mn-lt"/>
              </a:rPr>
              <a:t> /л</a:t>
            </a:r>
            <a:endParaRPr lang="ru-RU" dirty="0">
              <a:latin typeface="+mn-lt"/>
            </a:endParaRPr>
          </a:p>
        </p:txBody>
      </p:sp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0" y="108000"/>
            <a:ext cx="9144000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 anchor="ctr">
            <a:spAutoFit/>
          </a:bodyPr>
          <a:lstStyle/>
          <a:p>
            <a:pPr algn="ctr" eaLnBrk="1" hangingPunct="1"/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Пандемия. Цены. Масочный режим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485804" y="642924"/>
            <a:ext cx="8229600" cy="3571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latin typeface="+mj-lt"/>
                <a:ea typeface="DejaVu Sans" pitchFamily="34" charset="0"/>
                <a:cs typeface="Calibri" pitchFamily="34" charset="0"/>
              </a:rPr>
              <a:t>ИЗМЕНЕНИЕ</a:t>
            </a:r>
            <a:r>
              <a:rPr lang="en-US" sz="1400" dirty="0" smtClean="0">
                <a:latin typeface="+mj-lt"/>
                <a:ea typeface="DejaVu Sans" pitchFamily="34" charset="0"/>
                <a:cs typeface="Calibri" pitchFamily="34" charset="0"/>
              </a:rPr>
              <a:t> </a:t>
            </a:r>
            <a:r>
              <a:rPr lang="ru-RU" sz="1400" dirty="0" smtClean="0">
                <a:latin typeface="+mj-lt"/>
                <a:ea typeface="DejaVu Sans" pitchFamily="34" charset="0"/>
                <a:cs typeface="Calibri" pitchFamily="34" charset="0"/>
              </a:rPr>
              <a:t>СРЕДНИХ ЦЕН</a:t>
            </a:r>
          </a:p>
          <a:p>
            <a:pPr algn="ctr"/>
            <a:r>
              <a:rPr lang="ru-RU" sz="1400" dirty="0" smtClean="0">
                <a:latin typeface="+mj-lt"/>
                <a:ea typeface="DejaVu Sans" pitchFamily="34" charset="0"/>
                <a:cs typeface="Calibri" pitchFamily="34" charset="0"/>
              </a:rPr>
              <a:t>за период с марта по конец декабря по группе социально - значимых товаров</a:t>
            </a:r>
            <a:endParaRPr lang="ru-RU" sz="1400" dirty="0">
              <a:latin typeface="+mj-lt"/>
              <a:ea typeface="DejaVu Sans" pitchFamily="34" charset="0"/>
              <a:cs typeface="Calibri" pitchFamily="34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200184" y="1214428"/>
            <a:ext cx="642942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343060" y="1142990"/>
            <a:ext cx="6500858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777467" y="1455456"/>
            <a:ext cx="57014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</a:rPr>
              <a:t>09 декабря 2020 года Президент РФ В.В. Путин в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</a:rPr>
              <a:t>ходе совещания по экономическим вопросам озвучил проблему роста цен на социально значимые продукты питания. Он подчеркнул, что необходимо позаботиться о благополучии людей и принять все необходимые меры в течение недели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29</a:t>
            </a:fld>
            <a:endParaRPr lang="ru-RU" altLang="ru-RU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>
          <a:xfrm>
            <a:off x="1643042" y="108000"/>
            <a:ext cx="5857916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Потребительский рынок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71736" y="720000"/>
            <a:ext cx="3926240" cy="3571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+mj-lt"/>
              </a:rPr>
              <a:t>РЕЗУЛЬТАТЫ 2012 - 2020 гг.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357422" y="1141402"/>
            <a:ext cx="4357718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509822" y="1069964"/>
            <a:ext cx="4357718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1001122"/>
              </p:ext>
            </p:extLst>
          </p:nvPr>
        </p:nvGraphicFramePr>
        <p:xfrm>
          <a:off x="94485" y="1382318"/>
          <a:ext cx="8906673" cy="286067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188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445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749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52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80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4072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Наименование показателя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2012 год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2013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год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2014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год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2015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год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2016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год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2017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год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2018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год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2019 год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2020 год </a:t>
                      </a:r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(прогноз)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Рост за 8 лет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87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6990">
                <a:tc>
                  <a:txBody>
                    <a:bodyPr/>
                    <a:lstStyle/>
                    <a:p>
                      <a:pPr marL="0" marR="0" lvl="0" indent="0" algn="l" defTabSz="93275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Оборот розничной торговли, </a:t>
                      </a:r>
                      <a:r>
                        <a:rPr lang="ru-RU" sz="12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млрд</a:t>
                      </a: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руб</a:t>
                      </a: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.</a:t>
                      </a:r>
                      <a:endParaRPr lang="ru-RU" sz="12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1259,4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1360,0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1582,4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1725,2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1901,4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2093,6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2355,3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2582,6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2601,1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106%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lvl="0" indent="0" algn="l" defTabSz="93275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Площадь торговых объектов предприятий розничной торговли (на конец года), тыс. кв.м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7602,4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8340,3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9128,9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9926,7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10587,0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11469,8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11881,1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12322,9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12558,7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65%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lvl="0" indent="0" algn="l" defTabSz="93275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Обеспеченность населения площадью торговых объектов, кв.м на 1000 </a:t>
                      </a: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чел</a:t>
                      </a: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.</a:t>
                      </a:r>
                      <a:endParaRPr lang="ru-RU" sz="12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1085,8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1176,2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1271,0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1364,5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1436,3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1536,8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1573,3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1611,8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1628,2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32753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50%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  <p:pic>
        <p:nvPicPr>
          <p:cNvPr id="4" name="Picture 2" descr="Картинки по запросу ПОСЕВНЫЕ ПЛОЩАД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29240" y="1224000"/>
            <a:ext cx="2214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ПОКУПКА СХ ТЕХНИ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00695" y="1224000"/>
            <a:ext cx="2114043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6044" y="3744987"/>
            <a:ext cx="1008609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547,4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5751" y="3432546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2019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84600" y="3337041"/>
            <a:ext cx="1008609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575,2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39475" y="298925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2020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45724" y="4237223"/>
            <a:ext cx="1297450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+27,8 ТЫС ГА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53482" y="3093206"/>
            <a:ext cx="873238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+5 %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6029" y="2714626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2019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784577" y="2714626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2020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222139" y="3801818"/>
            <a:ext cx="753917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</a:t>
            </a:r>
            <a:r>
              <a:rPr lang="en-US" sz="1200" b="1" dirty="0" smtClean="0">
                <a:solidFill>
                  <a:schemeClr val="bg1"/>
                </a:solidFill>
              </a:rPr>
              <a:t>153</a:t>
            </a:r>
            <a:r>
              <a:rPr lang="ru-RU" sz="1200" b="1" dirty="0" smtClean="0">
                <a:solidFill>
                  <a:schemeClr val="bg1"/>
                </a:solidFill>
              </a:rPr>
              <a:t> ЕД.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0188" y="2785362"/>
            <a:ext cx="656331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</a:t>
            </a:r>
            <a:r>
              <a:rPr lang="en-US" sz="1200" b="1" dirty="0" smtClean="0">
                <a:solidFill>
                  <a:schemeClr val="bg1"/>
                </a:solidFill>
              </a:rPr>
              <a:t>16</a:t>
            </a:r>
            <a:r>
              <a:rPr lang="ru-RU" sz="1200" b="1" dirty="0" smtClean="0">
                <a:solidFill>
                  <a:schemeClr val="bg1"/>
                </a:solidFill>
              </a:rPr>
              <a:t>,</a:t>
            </a:r>
            <a:r>
              <a:rPr lang="en-US" sz="1200" b="1" dirty="0" smtClean="0">
                <a:solidFill>
                  <a:schemeClr val="bg1"/>
                </a:solidFill>
              </a:rPr>
              <a:t>6</a:t>
            </a:r>
            <a:r>
              <a:rPr lang="ru-RU" sz="1200" b="1" dirty="0" smtClean="0">
                <a:solidFill>
                  <a:schemeClr val="bg1"/>
                </a:solidFill>
              </a:rPr>
              <a:t>%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48257" y="2988000"/>
            <a:ext cx="1902444" cy="936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ПРИОБРЕТЕНО (СУБСИД.):</a:t>
            </a:r>
          </a:p>
          <a:p>
            <a:r>
              <a:rPr lang="ru-RU" sz="1100" b="1" dirty="0" smtClean="0">
                <a:solidFill>
                  <a:schemeClr val="tx1"/>
                </a:solidFill>
              </a:rPr>
              <a:t>ТРАКТОРА – 128 (63) ЕД.</a:t>
            </a:r>
          </a:p>
          <a:p>
            <a:r>
              <a:rPr lang="ru-RU" sz="1100" b="1" dirty="0" smtClean="0">
                <a:solidFill>
                  <a:schemeClr val="tx1"/>
                </a:solidFill>
              </a:rPr>
              <a:t>КОМБАЙНЫ – 55 (42) ЕД.</a:t>
            </a:r>
          </a:p>
          <a:p>
            <a:r>
              <a:rPr lang="ru-RU" sz="1100" b="1" dirty="0" smtClean="0">
                <a:solidFill>
                  <a:schemeClr val="tx1"/>
                </a:solidFill>
              </a:rPr>
              <a:t>ПРОЧАЯ ТЕХ – 704 (704) ЕД.</a:t>
            </a:r>
          </a:p>
          <a:p>
            <a:r>
              <a:rPr lang="ru-RU" sz="1100" b="1" dirty="0" smtClean="0">
                <a:solidFill>
                  <a:schemeClr val="tx1"/>
                </a:solidFill>
              </a:rPr>
              <a:t>ВСЕГО: 923 (809) ЕД.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94473" y="4442250"/>
            <a:ext cx="1392369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300,5 </a:t>
            </a:r>
            <a:r>
              <a:rPr lang="ru-RU" sz="1400" b="1" dirty="0" smtClean="0">
                <a:solidFill>
                  <a:schemeClr val="tx1"/>
                </a:solidFill>
              </a:rPr>
              <a:t>МЛН </a:t>
            </a:r>
            <a:r>
              <a:rPr lang="ru-RU" sz="1400" b="1" dirty="0">
                <a:solidFill>
                  <a:schemeClr val="tx1"/>
                </a:solidFill>
              </a:rPr>
              <a:t>РУБ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95264" y="4424586"/>
            <a:ext cx="135229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193,1 </a:t>
            </a:r>
            <a:r>
              <a:rPr lang="ru-RU" sz="1400" b="1" dirty="0">
                <a:solidFill>
                  <a:schemeClr val="tx1"/>
                </a:solidFill>
              </a:rPr>
              <a:t>МЛН РУБ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91633" y="4786328"/>
            <a:ext cx="1380225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107,4</a:t>
            </a:r>
            <a:r>
              <a:rPr lang="ru-RU" sz="1200" b="1" dirty="0" smtClean="0">
                <a:solidFill>
                  <a:schemeClr val="bg1"/>
                </a:solidFill>
              </a:rPr>
              <a:t> МЛН РУБ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35064" y="4143386"/>
            <a:ext cx="320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1400" b="1" dirty="0" smtClean="0"/>
              <a:t>ОКАЗАНА ПОДДЕРЖКА </a:t>
            </a:r>
            <a:endParaRPr lang="ru-RU" sz="14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091659" y="2988000"/>
            <a:ext cx="1909497" cy="936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ПРИОБРЕТЕНО (СУБСИД.):</a:t>
            </a:r>
          </a:p>
          <a:p>
            <a:r>
              <a:rPr lang="ru-RU" sz="1100" b="1" dirty="0" smtClean="0">
                <a:solidFill>
                  <a:schemeClr val="tx1"/>
                </a:solidFill>
              </a:rPr>
              <a:t>ТРАКТОРА – 133 (</a:t>
            </a:r>
            <a:r>
              <a:rPr lang="en-US" sz="1100" b="1" dirty="0" smtClean="0">
                <a:solidFill>
                  <a:schemeClr val="tx1"/>
                </a:solidFill>
              </a:rPr>
              <a:t>88</a:t>
            </a:r>
            <a:r>
              <a:rPr lang="ru-RU" sz="1100" b="1" dirty="0" smtClean="0">
                <a:solidFill>
                  <a:schemeClr val="tx1"/>
                </a:solidFill>
              </a:rPr>
              <a:t>) ЕД.</a:t>
            </a:r>
          </a:p>
          <a:p>
            <a:r>
              <a:rPr lang="ru-RU" sz="1100" b="1" dirty="0" smtClean="0">
                <a:solidFill>
                  <a:schemeClr val="tx1"/>
                </a:solidFill>
              </a:rPr>
              <a:t>КОМБАЙНЫ – 54 (</a:t>
            </a:r>
            <a:r>
              <a:rPr lang="en-US" sz="1100" b="1" dirty="0" smtClean="0">
                <a:solidFill>
                  <a:schemeClr val="tx1"/>
                </a:solidFill>
              </a:rPr>
              <a:t>39</a:t>
            </a:r>
            <a:r>
              <a:rPr lang="ru-RU" sz="1100" b="1" dirty="0" smtClean="0">
                <a:solidFill>
                  <a:schemeClr val="tx1"/>
                </a:solidFill>
              </a:rPr>
              <a:t>) ЕД.</a:t>
            </a:r>
          </a:p>
          <a:p>
            <a:r>
              <a:rPr lang="ru-RU" sz="1100" b="1" dirty="0" smtClean="0">
                <a:solidFill>
                  <a:schemeClr val="tx1"/>
                </a:solidFill>
              </a:rPr>
              <a:t>ПРОЧАЯ ТЕХ – </a:t>
            </a:r>
            <a:r>
              <a:rPr lang="en-US" sz="1100" b="1" dirty="0" smtClean="0">
                <a:solidFill>
                  <a:schemeClr val="tx1"/>
                </a:solidFill>
              </a:rPr>
              <a:t>889</a:t>
            </a:r>
            <a:r>
              <a:rPr lang="ru-RU" sz="1100" b="1" dirty="0" smtClean="0">
                <a:solidFill>
                  <a:schemeClr val="tx1"/>
                </a:solidFill>
              </a:rPr>
              <a:t> (</a:t>
            </a:r>
            <a:r>
              <a:rPr lang="en-US" sz="1100" b="1" dirty="0" smtClean="0">
                <a:solidFill>
                  <a:schemeClr val="tx1"/>
                </a:solidFill>
              </a:rPr>
              <a:t>889</a:t>
            </a:r>
            <a:r>
              <a:rPr lang="ru-RU" sz="1100" b="1" dirty="0" smtClean="0">
                <a:solidFill>
                  <a:schemeClr val="tx1"/>
                </a:solidFill>
              </a:rPr>
              <a:t>) ЕД.</a:t>
            </a:r>
          </a:p>
          <a:p>
            <a:r>
              <a:rPr lang="ru-RU" sz="1100" b="1" dirty="0" smtClean="0">
                <a:solidFill>
                  <a:schemeClr val="tx1"/>
                </a:solidFill>
              </a:rPr>
              <a:t>ВСЕГО: </a:t>
            </a:r>
            <a:r>
              <a:rPr lang="en-US" sz="1100" b="1" dirty="0" smtClean="0">
                <a:solidFill>
                  <a:schemeClr val="tx1"/>
                </a:solidFill>
              </a:rPr>
              <a:t>1076</a:t>
            </a:r>
            <a:r>
              <a:rPr lang="ru-RU" sz="1100" b="1" dirty="0" smtClean="0">
                <a:solidFill>
                  <a:schemeClr val="tx1"/>
                </a:solidFill>
              </a:rPr>
              <a:t> (</a:t>
            </a:r>
            <a:r>
              <a:rPr lang="en-US" sz="1100" b="1" dirty="0" smtClean="0">
                <a:solidFill>
                  <a:schemeClr val="tx1"/>
                </a:solidFill>
              </a:rPr>
              <a:t>1016</a:t>
            </a:r>
            <a:r>
              <a:rPr lang="ru-RU" sz="1100" b="1" dirty="0" smtClean="0">
                <a:solidFill>
                  <a:schemeClr val="tx1"/>
                </a:solidFill>
              </a:rPr>
              <a:t>) ЕД.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>
          <a:xfrm>
            <a:off x="571472" y="108000"/>
            <a:ext cx="7929586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 defTabSz="457200"/>
            <a:r>
              <a:rPr lang="ru-RU" altLang="ru-RU" sz="16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Государственная программа «СЕЛЬСКОЕ ХОЗЯЙСТВО ПОДМОСКОВЬЯ»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-71470" y="714362"/>
            <a:ext cx="4286280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457200"/>
            <a:r>
              <a:rPr lang="ru-RU" sz="1600" dirty="0" smtClean="0">
                <a:latin typeface="Segoe UI" pitchFamily="34" charset="0"/>
                <a:cs typeface="Segoe UI" pitchFamily="34" charset="0"/>
              </a:rPr>
              <a:t>ПОСЕВНЫЕ ПЛОЩАДИ</a:t>
            </a:r>
            <a:endParaRPr lang="ru-RU" sz="16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4429124" y="714362"/>
            <a:ext cx="4286280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457200"/>
            <a:r>
              <a:rPr lang="ru-RU" sz="1600" dirty="0" smtClean="0">
                <a:latin typeface="Segoe UI" pitchFamily="34" charset="0"/>
                <a:cs typeface="Segoe UI" pitchFamily="34" charset="0"/>
              </a:rPr>
              <a:t>ПРИОБРЕТЕНИЕ ТЕХНИКИ</a:t>
            </a:r>
            <a:endParaRPr lang="ru-RU" sz="1600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000628" y="1141402"/>
            <a:ext cx="285752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143504" y="1069964"/>
            <a:ext cx="2857520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71472" y="1141402"/>
            <a:ext cx="285752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714348" y="1069964"/>
            <a:ext cx="2857520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1285852" y="3714758"/>
            <a:ext cx="1357322" cy="285752"/>
          </a:xfrm>
          <a:prstGeom prst="straightConnector1">
            <a:avLst/>
          </a:prstGeom>
          <a:ln w="28575">
            <a:solidFill>
              <a:srgbClr val="F5A10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222139" y="3500444"/>
            <a:ext cx="785818" cy="1588"/>
          </a:xfrm>
          <a:prstGeom prst="straightConnector1">
            <a:avLst/>
          </a:prstGeom>
          <a:ln w="28575">
            <a:solidFill>
              <a:srgbClr val="F5A10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5850163" y="4572014"/>
            <a:ext cx="1428760" cy="1588"/>
          </a:xfrm>
          <a:prstGeom prst="straightConnector1">
            <a:avLst/>
          </a:prstGeom>
          <a:ln w="28575">
            <a:solidFill>
              <a:srgbClr val="F5A10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483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/>
          <p:cNvSpPr/>
          <p:nvPr/>
        </p:nvSpPr>
        <p:spPr>
          <a:xfrm>
            <a:off x="3961156" y="4268118"/>
            <a:ext cx="5040000" cy="657439"/>
          </a:xfrm>
          <a:prstGeom prst="rect">
            <a:avLst/>
          </a:prstGeom>
          <a:solidFill>
            <a:srgbClr val="FDDE8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" y="1080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schemeClr val="bg1"/>
                </a:solidFill>
                <a:latin typeface="+mj-lt"/>
              </a:rPr>
              <a:t>Цифровизация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деятельности Минсельхозпрода МО в 2020 году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4283" y="720000"/>
            <a:ext cx="3429024" cy="788068"/>
          </a:xfrm>
          <a:prstGeom prst="rect">
            <a:avLst/>
          </a:prstGeom>
          <a:noFill/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14282" y="769404"/>
            <a:ext cx="3429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/>
              <a:t>Геоинформационная</a:t>
            </a:r>
            <a:r>
              <a:rPr lang="ru-RU" sz="1400" b="1" dirty="0" smtClean="0"/>
              <a:t> база данных земель сельскохозяйственного назначения Московской области</a:t>
            </a:r>
            <a:endParaRPr lang="ru-RU" sz="14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964679" y="714362"/>
            <a:ext cx="5040560" cy="993292"/>
          </a:xfrm>
          <a:prstGeom prst="rect">
            <a:avLst/>
          </a:prstGeom>
          <a:solidFill>
            <a:srgbClr val="FDDE8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973786" y="714362"/>
            <a:ext cx="504056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50" dirty="0" smtClean="0"/>
              <a:t>На </a:t>
            </a:r>
            <a:r>
              <a:rPr lang="ru-RU" sz="1050" b="1" dirty="0" err="1" smtClean="0">
                <a:solidFill>
                  <a:schemeClr val="accent6">
                    <a:lumMod val="50000"/>
                  </a:schemeClr>
                </a:solidFill>
              </a:rPr>
              <a:t>Геопортале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</a:rPr>
              <a:t> Подмосковья </a:t>
            </a:r>
            <a:r>
              <a:rPr lang="ru-RU" sz="1050" dirty="0" smtClean="0"/>
              <a:t>заявитель может ознакомиться со </a:t>
            </a:r>
            <a:r>
              <a:rPr lang="ru-RU" sz="1050" dirty="0" smtClean="0">
                <a:solidFill>
                  <a:schemeClr val="accent6">
                    <a:lumMod val="50000"/>
                  </a:schemeClr>
                </a:solidFill>
              </a:rPr>
              <a:t>свободными </a:t>
            </a:r>
            <a:r>
              <a:rPr lang="ru-RU" sz="1050" dirty="0" smtClean="0"/>
              <a:t>для предоставления </a:t>
            </a:r>
            <a:r>
              <a:rPr lang="ru-RU" sz="1050" dirty="0" smtClean="0">
                <a:solidFill>
                  <a:schemeClr val="accent6">
                    <a:lumMod val="50000"/>
                  </a:schemeClr>
                </a:solidFill>
              </a:rPr>
              <a:t>землями </a:t>
            </a:r>
            <a:r>
              <a:rPr lang="ru-RU" sz="1050" dirty="0" smtClean="0"/>
              <a:t>сельскохозяйственного назначения, провести </a:t>
            </a:r>
            <a:r>
              <a:rPr lang="ru-RU" sz="1050" dirty="0" err="1" smtClean="0">
                <a:solidFill>
                  <a:schemeClr val="accent6">
                    <a:lumMod val="50000"/>
                  </a:schemeClr>
                </a:solidFill>
              </a:rPr>
              <a:t>агроанализ</a:t>
            </a:r>
            <a:r>
              <a:rPr lang="ru-RU" sz="105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050" dirty="0" smtClean="0"/>
              <a:t>своего участка;</a:t>
            </a:r>
          </a:p>
          <a:p>
            <a:pPr lvl="0"/>
            <a:r>
              <a:rPr lang="ru-RU" sz="1050" dirty="0" smtClean="0"/>
              <a:t>РГИС содержит сведения о агрохимическом составе почв на  территории Подмосковья и о выданных за период 2016-2020 паспортах плодородия земельных участков. Созданы тематические слои: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</a:rPr>
              <a:t>Карты хозяйств Подмосковья.</a:t>
            </a:r>
            <a:endParaRPr lang="ru-RU" sz="10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5" name="Прямая со стрелкой 24"/>
          <p:cNvCxnSpPr>
            <a:stCxn id="20" idx="3"/>
          </p:cNvCxnSpPr>
          <p:nvPr/>
        </p:nvCxnSpPr>
        <p:spPr>
          <a:xfrm>
            <a:off x="3643307" y="1114034"/>
            <a:ext cx="346501" cy="0"/>
          </a:xfrm>
          <a:prstGeom prst="straightConnector1">
            <a:avLst/>
          </a:prstGeom>
          <a:ln w="19050">
            <a:solidFill>
              <a:srgbClr val="B577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3964679" y="1710333"/>
            <a:ext cx="5034855" cy="8250"/>
          </a:xfrm>
          <a:prstGeom prst="line">
            <a:avLst/>
          </a:prstGeom>
          <a:ln w="19050">
            <a:solidFill>
              <a:srgbClr val="B5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14282" y="1630537"/>
            <a:ext cx="3429024" cy="571778"/>
          </a:xfrm>
          <a:prstGeom prst="rect">
            <a:avLst/>
          </a:prstGeom>
          <a:noFill/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215999" y="1654816"/>
            <a:ext cx="3429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Личный кабинет сельскохозяйственного товаропроизводителя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958577" y="1773934"/>
            <a:ext cx="5040957" cy="463256"/>
          </a:xfrm>
          <a:prstGeom prst="rect">
            <a:avLst/>
          </a:prstGeom>
          <a:solidFill>
            <a:srgbClr val="FDDE8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3964472" y="1806303"/>
            <a:ext cx="5029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smtClean="0">
                <a:solidFill>
                  <a:schemeClr val="accent6">
                    <a:lumMod val="50000"/>
                  </a:schemeClr>
                </a:solidFill>
              </a:rPr>
              <a:t>82%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</a:rPr>
              <a:t>субсидий </a:t>
            </a:r>
            <a:r>
              <a:rPr lang="ru-RU" sz="1050" dirty="0" smtClean="0"/>
              <a:t>по поддержке сельскохозяйственных производителей, переведены в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</a:rPr>
              <a:t>электронный вид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cxnSp>
        <p:nvCxnSpPr>
          <p:cNvPr id="36" name="Прямая со стрелкой 35"/>
          <p:cNvCxnSpPr>
            <a:stCxn id="32" idx="3"/>
          </p:cNvCxnSpPr>
          <p:nvPr/>
        </p:nvCxnSpPr>
        <p:spPr>
          <a:xfrm>
            <a:off x="3643306" y="1916426"/>
            <a:ext cx="346502" cy="0"/>
          </a:xfrm>
          <a:prstGeom prst="straightConnector1">
            <a:avLst/>
          </a:prstGeom>
          <a:ln w="19050">
            <a:solidFill>
              <a:srgbClr val="B577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961156" y="2260677"/>
            <a:ext cx="5040000" cy="794"/>
          </a:xfrm>
          <a:prstGeom prst="line">
            <a:avLst/>
          </a:prstGeom>
          <a:ln w="19050">
            <a:solidFill>
              <a:srgbClr val="B5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230113" y="2301470"/>
            <a:ext cx="3429024" cy="973706"/>
          </a:xfrm>
          <a:prstGeom prst="rect">
            <a:avLst/>
          </a:prstGeom>
          <a:noFill/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198680" y="2264660"/>
            <a:ext cx="3429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Комплексная автоматизированная система учета деятельности государственных учреждений ветеринарии Московской области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961156" y="2328722"/>
            <a:ext cx="5040000" cy="884306"/>
          </a:xfrm>
          <a:prstGeom prst="rect">
            <a:avLst/>
          </a:prstGeom>
          <a:solidFill>
            <a:srgbClr val="FDDE8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3967182" y="2338200"/>
            <a:ext cx="501543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К интерактивной карте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</a:rPr>
              <a:t>«Здоровая ферма»</a:t>
            </a:r>
            <a:r>
              <a:rPr lang="ru-RU" sz="1050" dirty="0" smtClean="0"/>
              <a:t>, разработана интерактивная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</a:rPr>
              <a:t>карта выявления очагов бешенства </a:t>
            </a:r>
            <a:r>
              <a:rPr lang="ru-RU" sz="1050" dirty="0" smtClean="0"/>
              <a:t>на территории Московской области.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</a:rPr>
              <a:t>Создано мобильное приложения </a:t>
            </a:r>
            <a:r>
              <a:rPr lang="ru-RU" sz="1050" dirty="0" smtClean="0"/>
              <a:t>для оперативного оповещения ответственных лиц о случаях наложения и снятия карантинных ограничений, снижения поголовья </a:t>
            </a:r>
            <a:r>
              <a:rPr lang="ru-RU" sz="1050" dirty="0" err="1" smtClean="0"/>
              <a:t>сельхозживотных</a:t>
            </a:r>
            <a:r>
              <a:rPr lang="ru-RU" sz="1050" dirty="0" smtClean="0"/>
              <a:t> на отдельных территориях и т.д. </a:t>
            </a:r>
            <a:endParaRPr lang="ru-RU" sz="1050" dirty="0"/>
          </a:p>
        </p:txBody>
      </p:sp>
      <p:cxnSp>
        <p:nvCxnSpPr>
          <p:cNvPr id="44" name="Прямая со стрелкой 43"/>
          <p:cNvCxnSpPr>
            <a:stCxn id="40" idx="3"/>
          </p:cNvCxnSpPr>
          <p:nvPr/>
        </p:nvCxnSpPr>
        <p:spPr>
          <a:xfrm>
            <a:off x="3659137" y="2788323"/>
            <a:ext cx="294831" cy="0"/>
          </a:xfrm>
          <a:prstGeom prst="straightConnector1">
            <a:avLst/>
          </a:prstGeom>
          <a:ln w="19050">
            <a:solidFill>
              <a:srgbClr val="B577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3972033" y="3205923"/>
            <a:ext cx="5029123" cy="1588"/>
          </a:xfrm>
          <a:prstGeom prst="line">
            <a:avLst/>
          </a:prstGeom>
          <a:ln w="19050">
            <a:solidFill>
              <a:srgbClr val="B5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238497" y="3344647"/>
            <a:ext cx="3429024" cy="711372"/>
          </a:xfrm>
          <a:prstGeom prst="rect">
            <a:avLst/>
          </a:prstGeom>
          <a:noFill/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272084" y="4146686"/>
            <a:ext cx="3429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/>
              <a:t>Цифровизация</a:t>
            </a:r>
            <a:r>
              <a:rPr lang="ru-RU" sz="1400" b="1" dirty="0" smtClean="0"/>
              <a:t> в </a:t>
            </a:r>
            <a:r>
              <a:rPr lang="ru-RU" sz="1400" b="1" dirty="0"/>
              <a:t>области технического состояния и эксплуатации самоходных машин и других видов техники, аттракционов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975637" y="3289637"/>
            <a:ext cx="5040000" cy="880750"/>
          </a:xfrm>
          <a:prstGeom prst="rect">
            <a:avLst/>
          </a:prstGeom>
          <a:solidFill>
            <a:srgbClr val="FDDE8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3929058" y="3261770"/>
            <a:ext cx="503844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</a:rPr>
              <a:t>В  РГИС</a:t>
            </a:r>
            <a:r>
              <a:rPr lang="ru-RU" sz="1050" dirty="0" smtClean="0"/>
              <a:t> внесены данные об объектах и образуемых ими зонах запрета продажи алкогольной продукции;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</a:rPr>
              <a:t>РГИС</a:t>
            </a:r>
            <a:r>
              <a:rPr lang="ru-RU" sz="1050" dirty="0" smtClean="0"/>
              <a:t> информирует заявителя о нахождении объекта в зоне запретов и ограничений продажи алкоголя;</a:t>
            </a:r>
          </a:p>
          <a:p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</a:rPr>
              <a:t>На портале услуг </a:t>
            </a:r>
            <a:r>
              <a:rPr lang="ru-RU" sz="1050" dirty="0" smtClean="0"/>
              <a:t>реализован  функционал загрузки фото и видео материалов об объекте торговли.</a:t>
            </a:r>
            <a:endParaRPr lang="ru-RU" sz="1050" dirty="0"/>
          </a:p>
        </p:txBody>
      </p:sp>
      <p:cxnSp>
        <p:nvCxnSpPr>
          <p:cNvPr id="54" name="Прямая со стрелкой 53"/>
          <p:cNvCxnSpPr>
            <a:stCxn id="38" idx="3"/>
          </p:cNvCxnSpPr>
          <p:nvPr/>
        </p:nvCxnSpPr>
        <p:spPr>
          <a:xfrm flipV="1">
            <a:off x="3679064" y="3711893"/>
            <a:ext cx="304027" cy="2086"/>
          </a:xfrm>
          <a:prstGeom prst="straightConnector1">
            <a:avLst/>
          </a:prstGeom>
          <a:ln w="19050">
            <a:solidFill>
              <a:srgbClr val="B577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3961156" y="4920812"/>
            <a:ext cx="5040000" cy="4745"/>
          </a:xfrm>
          <a:prstGeom prst="line">
            <a:avLst/>
          </a:prstGeom>
          <a:ln w="19050">
            <a:solidFill>
              <a:srgbClr val="B5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0041" y="3344647"/>
            <a:ext cx="3429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/>
              <a:t>Цифровизация</a:t>
            </a:r>
            <a:r>
              <a:rPr lang="ru-RU" sz="1400" b="1" dirty="0" smtClean="0"/>
              <a:t> в </a:t>
            </a:r>
            <a:r>
              <a:rPr lang="ru-RU" sz="1400" b="1" dirty="0"/>
              <a:t>области </a:t>
            </a:r>
            <a:r>
              <a:rPr lang="ru-RU" sz="1400" b="1" dirty="0" smtClean="0"/>
              <a:t>розничной </a:t>
            </a:r>
            <a:r>
              <a:rPr lang="ru-RU" sz="1400" b="1" dirty="0"/>
              <a:t>продажи алкогольной и спиртосодержащей продукции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67097" y="4146560"/>
            <a:ext cx="3429024" cy="927332"/>
          </a:xfrm>
          <a:prstGeom prst="rect">
            <a:avLst/>
          </a:prstGeom>
          <a:noFill/>
          <a:ln>
            <a:solidFill>
              <a:srgbClr val="FBB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5" name="Прямая со стрелкой 44"/>
          <p:cNvCxnSpPr>
            <a:endCxn id="56" idx="1"/>
          </p:cNvCxnSpPr>
          <p:nvPr/>
        </p:nvCxnSpPr>
        <p:spPr>
          <a:xfrm>
            <a:off x="3681408" y="4596838"/>
            <a:ext cx="279748" cy="1588"/>
          </a:xfrm>
          <a:prstGeom prst="straightConnector1">
            <a:avLst/>
          </a:prstGeom>
          <a:ln w="19050">
            <a:solidFill>
              <a:srgbClr val="B577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980378" y="4308296"/>
            <a:ext cx="501867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Оцифровка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050" dirty="0"/>
              <a:t>в</a:t>
            </a:r>
            <a:r>
              <a:rPr lang="ru-RU" sz="1050" b="1" dirty="0">
                <a:solidFill>
                  <a:schemeClr val="accent6">
                    <a:lumMod val="50000"/>
                  </a:schemeClr>
                </a:solidFill>
              </a:rPr>
              <a:t> РГИС </a:t>
            </a:r>
            <a:r>
              <a:rPr lang="ru-RU" sz="1050" dirty="0"/>
              <a:t>и </a:t>
            </a:r>
            <a:r>
              <a:rPr lang="ru-RU" sz="1050" dirty="0" err="1"/>
              <a:t>опубличивание</a:t>
            </a:r>
            <a:r>
              <a:rPr lang="ru-RU" sz="1050" dirty="0"/>
              <a:t> данных об </a:t>
            </a:r>
            <a:r>
              <a:rPr lang="ru-RU" sz="1050" dirty="0" smtClean="0"/>
              <a:t>аттракционах;</a:t>
            </a:r>
            <a:endParaRPr lang="ru-RU" sz="1050" dirty="0"/>
          </a:p>
          <a:p>
            <a:r>
              <a:rPr lang="ru-RU" sz="1050" dirty="0" smtClean="0"/>
              <a:t>Оцифровка </a:t>
            </a:r>
            <a:r>
              <a:rPr lang="ru-RU" sz="1050" dirty="0"/>
              <a:t>в</a:t>
            </a:r>
            <a:r>
              <a:rPr lang="ru-RU" sz="1050" b="1" dirty="0">
                <a:solidFill>
                  <a:schemeClr val="accent6">
                    <a:lumMod val="50000"/>
                  </a:schemeClr>
                </a:solidFill>
              </a:rPr>
              <a:t> РГИС </a:t>
            </a:r>
            <a:r>
              <a:rPr lang="ru-RU" sz="1050" dirty="0"/>
              <a:t>и </a:t>
            </a:r>
            <a:r>
              <a:rPr lang="ru-RU" sz="1050" dirty="0" err="1"/>
              <a:t>опубличивание</a:t>
            </a:r>
            <a:r>
              <a:rPr lang="ru-RU" sz="1050" dirty="0"/>
              <a:t> мест выявления </a:t>
            </a:r>
            <a:r>
              <a:rPr lang="ru-RU" sz="1050" dirty="0" smtClean="0"/>
              <a:t>нарушений.</a:t>
            </a:r>
            <a:endParaRPr lang="ru-RU" sz="1050" dirty="0"/>
          </a:p>
          <a:p>
            <a:r>
              <a:rPr lang="ru-RU" sz="1050" dirty="0" smtClean="0"/>
              <a:t>Как следствие, </a:t>
            </a:r>
            <a:r>
              <a:rPr lang="ru-RU" sz="1050" b="1" dirty="0">
                <a:solidFill>
                  <a:schemeClr val="accent6">
                    <a:lumMod val="50000"/>
                  </a:schemeClr>
                </a:solidFill>
              </a:rPr>
              <a:t>удалось снизить </a:t>
            </a:r>
            <a:r>
              <a:rPr lang="ru-RU" sz="1050" b="1" dirty="0" smtClean="0">
                <a:solidFill>
                  <a:schemeClr val="accent6">
                    <a:lumMod val="50000"/>
                  </a:schemeClr>
                </a:solidFill>
              </a:rPr>
              <a:t>количество </a:t>
            </a:r>
            <a:r>
              <a:rPr lang="ru-RU" sz="1050" b="1" dirty="0">
                <a:solidFill>
                  <a:schemeClr val="accent6">
                    <a:lumMod val="50000"/>
                  </a:schemeClr>
                </a:solidFill>
              </a:rPr>
              <a:t>недовольных граждан на 24%</a:t>
            </a:r>
            <a:endParaRPr lang="ru-RU" sz="1050" dirty="0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3972033" y="4182553"/>
            <a:ext cx="5029123" cy="1588"/>
          </a:xfrm>
          <a:prstGeom prst="line">
            <a:avLst/>
          </a:prstGeom>
          <a:ln w="19050">
            <a:solidFill>
              <a:srgbClr val="B5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016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4</a:t>
            </a:fld>
            <a:endParaRPr lang="ru-RU" altLang="ru-RU" dirty="0"/>
          </a:p>
        </p:txBody>
      </p:sp>
      <p:pic>
        <p:nvPicPr>
          <p:cNvPr id="4" name="Picture 12" descr="Картинки по запросу зер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00760" y="3143254"/>
            <a:ext cx="2464436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7158" y="2474007"/>
            <a:ext cx="1008609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 lang="ru-RU" sz="18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388,3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034" y="221456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2019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2569" y="1932139"/>
            <a:ext cx="101864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506</a:t>
            </a:r>
            <a:endParaRPr lang="ru-RU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65397" y="1643056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2020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42524" y="3151302"/>
            <a:ext cx="1470789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+117,7 </a:t>
            </a:r>
            <a:r>
              <a:rPr lang="ru-RU" sz="1050" b="1" dirty="0" err="1" smtClean="0">
                <a:solidFill>
                  <a:schemeClr val="bg1"/>
                </a:solidFill>
              </a:rPr>
              <a:t>тыс</a:t>
            </a:r>
            <a:r>
              <a:rPr lang="ru-RU" sz="1050" b="1" dirty="0" smtClean="0">
                <a:solidFill>
                  <a:schemeClr val="bg1"/>
                </a:solidFill>
              </a:rPr>
              <a:t> тонн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6505" y="3824597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lang="ru-RU" sz="18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28,0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80589" y="3824596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34,5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60592" y="3647597"/>
            <a:ext cx="19065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dk1"/>
                </a:solidFill>
              </a:rPr>
              <a:t>УРОЖАЙНОСТЬ, Ц/ГА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49931" y="1800463"/>
            <a:ext cx="873238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+30%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C:\Users\TemnovAA\Desktop\580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222" y="1357304"/>
            <a:ext cx="3016174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>
          <a:xfrm>
            <a:off x="571472" y="108000"/>
            <a:ext cx="7929586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 defTabSz="457200"/>
            <a:r>
              <a:rPr lang="ru-RU" altLang="ru-RU" sz="16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Государственная программа «СЕЛЬСКОЕ ХОЗЯЙСТВО ПОДМОСКОВЬЯ»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02884" y="720000"/>
            <a:ext cx="8229600" cy="3571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457200"/>
            <a:r>
              <a:rPr lang="ru-RU" dirty="0" smtClean="0">
                <a:latin typeface="+mj-lt"/>
              </a:rPr>
              <a:t>ВАЛОВЫЙ СБОР ЗЕРНА (в весе после доработки)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857356" y="1142990"/>
            <a:ext cx="5143536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000232" y="1071552"/>
            <a:ext cx="5214974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Marina\Desktop\WORK\Графика\noun_1478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4286248" y="3071816"/>
            <a:ext cx="2071702" cy="2071702"/>
          </a:xfrm>
          <a:prstGeom prst="rect">
            <a:avLst/>
          </a:prstGeom>
          <a:noFill/>
        </p:spPr>
      </p:pic>
      <p:cxnSp>
        <p:nvCxnSpPr>
          <p:cNvPr id="27" name="Прямая со стрелкой 26"/>
          <p:cNvCxnSpPr/>
          <p:nvPr/>
        </p:nvCxnSpPr>
        <p:spPr>
          <a:xfrm flipV="1">
            <a:off x="1428728" y="2285998"/>
            <a:ext cx="1714512" cy="428628"/>
          </a:xfrm>
          <a:prstGeom prst="straightConnector1">
            <a:avLst/>
          </a:prstGeom>
          <a:ln w="28575">
            <a:solidFill>
              <a:srgbClr val="F5A10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750885" y="4071948"/>
            <a:ext cx="1071570" cy="821"/>
          </a:xfrm>
          <a:prstGeom prst="straightConnector1">
            <a:avLst/>
          </a:prstGeom>
          <a:ln w="28575">
            <a:solidFill>
              <a:srgbClr val="F5A10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44461" y="2504313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u="sng" dirty="0" smtClean="0">
                <a:solidFill>
                  <a:schemeClr val="accent6">
                    <a:lumMod val="75000"/>
                  </a:schemeClr>
                </a:solidFill>
              </a:rPr>
              <a:t>РЕКОРД за</a:t>
            </a:r>
            <a:br>
              <a:rPr lang="ru-RU" sz="1000" b="1" u="sng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000" b="1" u="sng" dirty="0" smtClean="0">
                <a:solidFill>
                  <a:schemeClr val="accent6">
                    <a:lumMod val="75000"/>
                  </a:schemeClr>
                </a:solidFill>
              </a:rPr>
              <a:t>постсоветский период</a:t>
            </a:r>
            <a:endParaRPr lang="ru-RU" sz="10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8316416" y="4659982"/>
            <a:ext cx="642942" cy="327010"/>
          </a:xfrm>
        </p:spPr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>
          <a:xfrm>
            <a:off x="571472" y="108000"/>
            <a:ext cx="7929586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 defTabSz="457200"/>
            <a:r>
              <a:rPr lang="ru-RU" altLang="ru-RU" sz="16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Государственная программа «СЕЛЬСКОЕ ХОЗЯЙСТВО ПОДМОСКОВЬЯ»</a:t>
            </a:r>
          </a:p>
        </p:txBody>
      </p:sp>
      <p:pic>
        <p:nvPicPr>
          <p:cNvPr id="5" name="Picture 6" descr="Картинки по запросу овощи  картинки в теплиц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10"/>
          <a:stretch>
            <a:fillRect/>
          </a:stretch>
        </p:blipFill>
        <p:spPr bwMode="auto">
          <a:xfrm>
            <a:off x="4666280" y="1272940"/>
            <a:ext cx="2548926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10315" y="3667096"/>
            <a:ext cx="995557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89,9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96067" y="3341887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2019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52769" y="3287702"/>
            <a:ext cx="120589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100,4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1409" y="2943919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2020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13289" y="4196349"/>
            <a:ext cx="1183183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+ 10,1 </a:t>
            </a:r>
            <a:r>
              <a:rPr lang="ru-RU" sz="1050" b="1" dirty="0" smtClean="0">
                <a:solidFill>
                  <a:schemeClr val="bg1"/>
                </a:solidFill>
              </a:rPr>
              <a:t>ТЫС ТОНН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6265" y="3045176"/>
            <a:ext cx="1080000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+12%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C:\Users\TemnovAA\Desktop\vyrashchivanie-ogurcov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57355" y="1285866"/>
            <a:ext cx="2499623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02884" y="720000"/>
            <a:ext cx="8229600" cy="3571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457200"/>
            <a:r>
              <a:rPr lang="ru-RU" dirty="0" smtClean="0">
                <a:latin typeface="Segoe UI" pitchFamily="34" charset="0"/>
                <a:cs typeface="Segoe UI" pitchFamily="34" charset="0"/>
              </a:rPr>
              <a:t>ВАЛОВЫЙ СБОР ОВОЩЕЙ ЗАЩИЩЁННОГО ГРУНТА</a:t>
            </a:r>
            <a:endParaRPr lang="ru-RU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714480" y="1142990"/>
            <a:ext cx="5500726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857356" y="1071552"/>
            <a:ext cx="5572164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3361873" y="3440291"/>
            <a:ext cx="2286016" cy="357190"/>
          </a:xfrm>
          <a:prstGeom prst="straightConnector1">
            <a:avLst/>
          </a:prstGeom>
          <a:ln w="28575">
            <a:solidFill>
              <a:srgbClr val="F5A10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6461" y="4588063"/>
            <a:ext cx="88168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 smtClean="0">
                <a:latin typeface="Segoe UI" pitchFamily="34" charset="0"/>
                <a:cs typeface="Segoe UI" pitchFamily="34" charset="0"/>
              </a:rPr>
              <a:t>В период с </a:t>
            </a:r>
            <a:r>
              <a:rPr lang="ru-RU" sz="1050" dirty="0">
                <a:latin typeface="Segoe UI" pitchFamily="34" charset="0"/>
                <a:cs typeface="Segoe UI" pitchFamily="34" charset="0"/>
              </a:rPr>
              <a:t>2013 года в рейтинге по выращиванию овощей </a:t>
            </a:r>
            <a:r>
              <a:rPr lang="ru-RU" sz="1050" dirty="0" smtClean="0">
                <a:latin typeface="Segoe UI" pitchFamily="34" charset="0"/>
                <a:cs typeface="Segoe UI" pitchFamily="34" charset="0"/>
              </a:rPr>
              <a:t>защищённого </a:t>
            </a:r>
            <a:r>
              <a:rPr lang="ru-RU" sz="1050" dirty="0">
                <a:latin typeface="Segoe UI" pitchFamily="34" charset="0"/>
                <a:cs typeface="Segoe UI" pitchFamily="34" charset="0"/>
              </a:rPr>
              <a:t>грунта в РФ Московская область переместилась с 38 на 3 место  </a:t>
            </a:r>
          </a:p>
        </p:txBody>
      </p:sp>
    </p:spTree>
    <p:extLst>
      <p:ext uri="{BB962C8B-B14F-4D97-AF65-F5344CB8AC3E}">
        <p14:creationId xmlns:p14="http://schemas.microsoft.com/office/powerpoint/2010/main" xmlns="" val="2053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>
          <a:xfrm>
            <a:off x="571472" y="108000"/>
            <a:ext cx="7929586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 defTabSz="457200"/>
            <a:r>
              <a:rPr lang="ru-RU" altLang="ru-RU" sz="16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Государственная программа «СЕЛЬСКОЕ ХОЗЯЙСТВО ПОДМОСКОВЬЯ»</a:t>
            </a:r>
          </a:p>
        </p:txBody>
      </p:sp>
      <p:pic>
        <p:nvPicPr>
          <p:cNvPr id="5" name="Picture 10" descr="Картинки по запросу ВАЛОВЫЙ СБОР картофе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43636" y="1524940"/>
            <a:ext cx="2252406" cy="14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0628" y="3714758"/>
            <a:ext cx="121444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463,0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02940" y="3366321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2019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15273" y="3725420"/>
            <a:ext cx="1285883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281,5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145542" y="3449569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2020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45619" y="4380099"/>
            <a:ext cx="1298215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-181,5 </a:t>
            </a:r>
            <a:r>
              <a:rPr lang="ru-RU" sz="1050" b="1" dirty="0" smtClean="0">
                <a:solidFill>
                  <a:schemeClr val="bg1"/>
                </a:solidFill>
              </a:rPr>
              <a:t>ТЫС ТОНН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37756" y="3383204"/>
            <a:ext cx="612000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-39 %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14" name="Picture 8" descr="Картинки по запросу ВАЛОВЫЙ СБОР ОВОЩЕЙ  ОТКРЫТОГО ГРУН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14348" y="1524940"/>
            <a:ext cx="2067429" cy="14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43240" y="3383204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2019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66612" y="3718870"/>
            <a:ext cx="127329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306,9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28794" y="3416164"/>
            <a:ext cx="612000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-15 %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26803" y="4380099"/>
            <a:ext cx="1232610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- 46,3 </a:t>
            </a:r>
            <a:r>
              <a:rPr lang="ru-RU" sz="1050" b="1" dirty="0" smtClean="0">
                <a:solidFill>
                  <a:schemeClr val="bg1"/>
                </a:solidFill>
              </a:rPr>
              <a:t>ТЫС ТОНН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80939" y="3724274"/>
            <a:ext cx="127631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260,6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35264" y="3437759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2020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071802" y="1478155"/>
            <a:ext cx="285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1400" b="1" dirty="0" smtClean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Переизбыток влаги (осадки)</a:t>
            </a:r>
            <a:endParaRPr lang="ru-RU" sz="1400" b="1" dirty="0">
              <a:solidFill>
                <a:srgbClr val="C0000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00364" y="1714494"/>
            <a:ext cx="29289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1300" dirty="0" smtClean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В период с 1 мая по 21 июля 2020 г. выпало 321,6 мм осадков, при норме 188,5 мм, что является превышение нормы на 58%</a:t>
            </a:r>
          </a:p>
          <a:p>
            <a:pPr algn="ctr" defTabSz="457200"/>
            <a:r>
              <a:rPr lang="ru-RU" sz="1300" dirty="0" smtClean="0">
                <a:solidFill>
                  <a:srgbClr val="C00000"/>
                </a:solidFill>
                <a:latin typeface="Segoe UI" pitchFamily="34" charset="0"/>
                <a:cs typeface="Segoe UI" pitchFamily="34" charset="0"/>
              </a:rPr>
              <a:t>(а также на 70,6 % выше средних многолетних значений по региону)</a:t>
            </a:r>
            <a:endParaRPr lang="ru-RU" sz="1300" dirty="0">
              <a:solidFill>
                <a:srgbClr val="C0000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285720" y="714362"/>
            <a:ext cx="2928958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457200"/>
            <a:r>
              <a:rPr lang="ru-RU" sz="1600" dirty="0" smtClean="0">
                <a:latin typeface="Segoe UI" pitchFamily="34" charset="0"/>
                <a:cs typeface="Segoe UI" pitchFamily="34" charset="0"/>
              </a:rPr>
              <a:t>ВАЛОВЫЙ СБОР ОВОЩЕЙ</a:t>
            </a:r>
          </a:p>
          <a:p>
            <a:pPr algn="ctr" defTabSz="457200"/>
            <a:r>
              <a:rPr lang="ru-RU" sz="1600" dirty="0" smtClean="0">
                <a:latin typeface="Segoe UI" pitchFamily="34" charset="0"/>
                <a:cs typeface="Segoe UI" pitchFamily="34" charset="0"/>
              </a:rPr>
              <a:t> ОТКРЫТОГО ГРУНТА</a:t>
            </a:r>
            <a:endParaRPr lang="ru-RU" sz="1600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786446" y="1355716"/>
            <a:ext cx="285752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929322" y="1284278"/>
            <a:ext cx="2857520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85720" y="1355716"/>
            <a:ext cx="285752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28596" y="1284278"/>
            <a:ext cx="2857520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Заголовок 1"/>
          <p:cNvSpPr txBox="1">
            <a:spLocks/>
          </p:cNvSpPr>
          <p:nvPr/>
        </p:nvSpPr>
        <p:spPr>
          <a:xfrm>
            <a:off x="5857884" y="714362"/>
            <a:ext cx="2786082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457200"/>
            <a:r>
              <a:rPr lang="ru-RU" sz="1600" dirty="0" smtClean="0">
                <a:latin typeface="Segoe UI" pitchFamily="34" charset="0"/>
                <a:cs typeface="Segoe UI" pitchFamily="34" charset="0"/>
              </a:rPr>
              <a:t>ВАЛОВЫЙ </a:t>
            </a:r>
          </a:p>
          <a:p>
            <a:pPr algn="ctr" defTabSz="457200"/>
            <a:r>
              <a:rPr lang="ru-RU" sz="1600" dirty="0" smtClean="0">
                <a:latin typeface="Segoe UI" pitchFamily="34" charset="0"/>
                <a:cs typeface="Segoe UI" pitchFamily="34" charset="0"/>
              </a:rPr>
              <a:t>СБОР КАРТОФЕЛЯ</a:t>
            </a:r>
            <a:endParaRPr lang="ru-RU" sz="1600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1500166" y="4000510"/>
            <a:ext cx="1285884" cy="155565"/>
          </a:xfrm>
          <a:prstGeom prst="straightConnector1">
            <a:avLst/>
          </a:prstGeom>
          <a:ln w="28575">
            <a:solidFill>
              <a:srgbClr val="F5A10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286512" y="4000510"/>
            <a:ext cx="1357322" cy="155565"/>
          </a:xfrm>
          <a:prstGeom prst="straightConnector1">
            <a:avLst/>
          </a:prstGeom>
          <a:ln w="28575">
            <a:solidFill>
              <a:srgbClr val="F5A10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Восклицательный знак PNG картинки скачать бесплатно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2940" y="813037"/>
            <a:ext cx="286169" cy="75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ождь Облако Погода - Бесплатное изображение на Pixabay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2385" y="1197005"/>
            <a:ext cx="332335" cy="2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7</a:t>
            </a:fld>
            <a:endParaRPr lang="ru-RU" altLang="ru-RU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00098" y="1419622"/>
            <a:ext cx="2216244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 bwMode="auto">
          <a:xfrm>
            <a:off x="5564600" y="1419622"/>
            <a:ext cx="2655128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21130" y="3957534"/>
            <a:ext cx="1008609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679,0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75996" y="3665376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2019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55793" y="3123432"/>
            <a:ext cx="1008609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715,0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59405" y="283768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2020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76431" y="4217401"/>
            <a:ext cx="1297450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+36,0 </a:t>
            </a:r>
            <a:r>
              <a:rPr lang="ru-RU" sz="1200" b="1" dirty="0" err="1" smtClean="0">
                <a:solidFill>
                  <a:schemeClr val="bg1"/>
                </a:solidFill>
              </a:rPr>
              <a:t>тыс</a:t>
            </a:r>
            <a:r>
              <a:rPr lang="ru-RU" sz="1200" b="1" dirty="0" smtClean="0">
                <a:solidFill>
                  <a:schemeClr val="bg1"/>
                </a:solidFill>
              </a:rPr>
              <a:t> тонн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42364" y="3393262"/>
            <a:ext cx="873238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+5,3%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64600" y="3957388"/>
            <a:ext cx="91563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7361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72984" y="366523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2019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636302" y="3118480"/>
            <a:ext cx="91563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7700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44691" y="283768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2020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973419" y="4217401"/>
            <a:ext cx="1060146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+339 кг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77997" y="3409184"/>
            <a:ext cx="873238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+4,6 %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>
          <a:xfrm>
            <a:off x="571472" y="108000"/>
            <a:ext cx="7929586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 defTabSz="457200"/>
            <a:r>
              <a:rPr lang="ru-RU" altLang="ru-RU" sz="16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Государственная программа «СЕЛЬСКОЕ ХОЗЯЙСТВО ПОДМОСКОВЬЯ»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-71470" y="714362"/>
            <a:ext cx="4286280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457200"/>
            <a:r>
              <a:rPr lang="ru-RU" sz="1600" dirty="0" smtClean="0">
                <a:latin typeface="+mj-lt"/>
              </a:rPr>
              <a:t>ВАЛОВОЕ </a:t>
            </a:r>
            <a:endParaRPr lang="en-US" sz="1600" dirty="0" smtClean="0">
              <a:latin typeface="+mj-lt"/>
            </a:endParaRPr>
          </a:p>
          <a:p>
            <a:pPr algn="ctr" defTabSz="457200"/>
            <a:r>
              <a:rPr lang="ru-RU" sz="1600" dirty="0" smtClean="0">
                <a:latin typeface="+mj-lt"/>
              </a:rPr>
              <a:t>ПРОИЗВОДСТВО МОЛОКА</a:t>
            </a: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4786314" y="714362"/>
            <a:ext cx="4286280" cy="3571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457200"/>
            <a:r>
              <a:rPr lang="ru-RU" sz="1600" dirty="0" smtClean="0">
                <a:latin typeface="+mj-lt"/>
              </a:rPr>
              <a:t>ПРОДУКТИВНОСТЬ КОРОВ </a:t>
            </a:r>
            <a:endParaRPr lang="en-US" sz="1600" dirty="0" smtClean="0">
              <a:latin typeface="+mj-lt"/>
            </a:endParaRPr>
          </a:p>
          <a:p>
            <a:pPr algn="ctr" defTabSz="457200"/>
            <a:r>
              <a:rPr lang="ru-RU" sz="1600" dirty="0" smtClean="0">
                <a:latin typeface="+mj-lt"/>
              </a:rPr>
              <a:t>в хозяйствах всех категорий 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5357818" y="1357304"/>
            <a:ext cx="285752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500694" y="1285866"/>
            <a:ext cx="2857520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571472" y="1357304"/>
            <a:ext cx="285752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714348" y="1285866"/>
            <a:ext cx="2857520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1992699" y="3837812"/>
            <a:ext cx="1000132" cy="357190"/>
          </a:xfrm>
          <a:prstGeom prst="straightConnector1">
            <a:avLst/>
          </a:prstGeom>
          <a:ln w="28575">
            <a:solidFill>
              <a:srgbClr val="F5A10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6564732" y="3837812"/>
            <a:ext cx="1000132" cy="357190"/>
          </a:xfrm>
          <a:prstGeom prst="straightConnector1">
            <a:avLst/>
          </a:prstGeom>
          <a:ln w="28575">
            <a:solidFill>
              <a:srgbClr val="F5A10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88729" y="4587974"/>
            <a:ext cx="3841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ЦЕЛЬ: </a:t>
            </a:r>
            <a:r>
              <a:rPr lang="ru-RU" sz="2800" b="1" dirty="0" smtClean="0"/>
              <a:t>1 000 000 </a:t>
            </a:r>
            <a:r>
              <a:rPr lang="ru-RU" dirty="0" smtClean="0"/>
              <a:t>ТОНН МОЛОКА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8</a:t>
            </a:fld>
            <a:endParaRPr lang="ru-RU" altLang="ru-RU" dirty="0"/>
          </a:p>
        </p:txBody>
      </p:sp>
      <p:pic>
        <p:nvPicPr>
          <p:cNvPr id="4" name="Picture 6" descr="Картинки по запросу ПРОИЗВОДСТВО СКОТА И ПТИЦ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33676" y="1500180"/>
            <a:ext cx="2209564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ПРОИЗВОДСТВО ТОВАРНОЙ РЫБ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62783" y="1500180"/>
            <a:ext cx="3066869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1472" y="4186161"/>
            <a:ext cx="1008609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316,6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3541" y="3900079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2019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39934" y="3495492"/>
            <a:ext cx="732893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317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56950" y="321469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2020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73976" y="4522975"/>
            <a:ext cx="1297450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+ 0,4 ТЫС ТОНН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39909" y="3714758"/>
            <a:ext cx="873238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+0,1%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57818" y="4191670"/>
            <a:ext cx="85725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5,1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01380" y="389951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2019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421286" y="3524894"/>
            <a:ext cx="825867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5,22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584789" y="3244094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dk1"/>
                </a:solidFill>
              </a:rPr>
              <a:t>2020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701814" y="4530717"/>
            <a:ext cx="1611663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+ 0,12 ТЫС ТОНН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67748" y="3728238"/>
            <a:ext cx="873238" cy="263353"/>
          </a:xfrm>
          <a:prstGeom prst="rect">
            <a:avLst/>
          </a:prstGeom>
          <a:solidFill>
            <a:srgbClr val="FBBC09"/>
          </a:solidFill>
          <a:ln>
            <a:solidFill>
              <a:srgbClr val="F5A10B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+2,3%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>
          <a:xfrm>
            <a:off x="571472" y="108000"/>
            <a:ext cx="7929586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pPr algn="ctr" defTabSz="457200"/>
            <a:r>
              <a:rPr lang="ru-RU" altLang="ru-RU" sz="16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Государственная программа «СЕЛЬСКОЕ ХОЗЯЙСТВО ПОДМОСКОВЬЯ»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-71470" y="714362"/>
            <a:ext cx="4286280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457200"/>
            <a:r>
              <a:rPr lang="ru-RU" sz="1600" dirty="0" smtClean="0">
                <a:latin typeface="Segoe UI" pitchFamily="34" charset="0"/>
                <a:cs typeface="Segoe UI" pitchFamily="34" charset="0"/>
              </a:rPr>
              <a:t>ПРОИЗВОДСТВО </a:t>
            </a:r>
          </a:p>
          <a:p>
            <a:pPr algn="ctr" defTabSz="457200"/>
            <a:r>
              <a:rPr lang="ru-RU" sz="1600" dirty="0" smtClean="0">
                <a:latin typeface="Segoe UI" pitchFamily="34" charset="0"/>
                <a:cs typeface="Segoe UI" pitchFamily="34" charset="0"/>
              </a:rPr>
              <a:t>СКОТА И ПТИЦЫ</a:t>
            </a:r>
            <a:endParaRPr lang="ru-RU" sz="16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4786314" y="714362"/>
            <a:ext cx="4286280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457200"/>
            <a:r>
              <a:rPr lang="ru-RU" sz="1600" dirty="0" smtClean="0">
                <a:latin typeface="Segoe UI" pitchFamily="34" charset="0"/>
                <a:cs typeface="Segoe UI" pitchFamily="34" charset="0"/>
              </a:rPr>
              <a:t>ПРОИЗВОДСТВО </a:t>
            </a:r>
          </a:p>
          <a:p>
            <a:pPr algn="ctr" defTabSz="457200"/>
            <a:r>
              <a:rPr lang="ru-RU" sz="1600" dirty="0" smtClean="0">
                <a:latin typeface="Segoe UI" pitchFamily="34" charset="0"/>
                <a:cs typeface="Segoe UI" pitchFamily="34" charset="0"/>
              </a:rPr>
              <a:t>ТОВАРНОЙ РЫБЫ</a:t>
            </a:r>
            <a:endParaRPr lang="ru-RU" sz="1600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357818" y="1357304"/>
            <a:ext cx="285752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500694" y="1285866"/>
            <a:ext cx="2857520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71472" y="1357304"/>
            <a:ext cx="2857520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14348" y="1285866"/>
            <a:ext cx="2857520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1714479" y="4071948"/>
            <a:ext cx="1000132" cy="357190"/>
          </a:xfrm>
          <a:prstGeom prst="straightConnector1">
            <a:avLst/>
          </a:prstGeom>
          <a:ln w="28575">
            <a:solidFill>
              <a:srgbClr val="F5A10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6286512" y="4071948"/>
            <a:ext cx="1000132" cy="357190"/>
          </a:xfrm>
          <a:prstGeom prst="straightConnector1">
            <a:avLst/>
          </a:prstGeom>
          <a:ln w="28575">
            <a:solidFill>
              <a:srgbClr val="F5A10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8358214" y="4816508"/>
            <a:ext cx="642942" cy="327010"/>
          </a:xfrm>
        </p:spPr>
        <p:txBody>
          <a:bodyPr/>
          <a:lstStyle/>
          <a:p>
            <a:pPr>
              <a:defRPr/>
            </a:pPr>
            <a:fld id="{82344D78-454A-4A50-B393-A7570D555C41}" type="slidenum">
              <a:rPr lang="ru-RU" altLang="ru-RU" smtClean="0"/>
              <a:pPr>
                <a:defRPr/>
              </a:pPr>
              <a:t>9</a:t>
            </a:fld>
            <a:endParaRPr lang="ru-RU" altLang="ru-RU" dirty="0"/>
          </a:p>
        </p:txBody>
      </p:sp>
      <p:cxnSp>
        <p:nvCxnSpPr>
          <p:cNvPr id="3" name="Прямая соединительная линия 2"/>
          <p:cNvCxnSpPr>
            <a:stCxn id="7" idx="1"/>
          </p:cNvCxnSpPr>
          <p:nvPr/>
        </p:nvCxnSpPr>
        <p:spPr>
          <a:xfrm rot="10800000" flipV="1">
            <a:off x="2071673" y="2522419"/>
            <a:ext cx="916153" cy="182726"/>
          </a:xfrm>
          <a:prstGeom prst="line">
            <a:avLst/>
          </a:prstGeom>
          <a:ln w="28575">
            <a:solidFill>
              <a:srgbClr val="FDD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987825" y="1473842"/>
            <a:ext cx="5656224" cy="360000"/>
          </a:xfrm>
          <a:prstGeom prst="rect">
            <a:avLst/>
          </a:prstGeom>
          <a:solidFill>
            <a:srgbClr val="FDDE87"/>
          </a:solidFill>
          <a:ln>
            <a:solidFill>
              <a:srgbClr val="FDD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6" name="Прямоугольник 5"/>
          <p:cNvSpPr/>
          <p:nvPr/>
        </p:nvSpPr>
        <p:spPr>
          <a:xfrm>
            <a:off x="2987825" y="1913791"/>
            <a:ext cx="5656224" cy="360000"/>
          </a:xfrm>
          <a:prstGeom prst="rect">
            <a:avLst/>
          </a:prstGeom>
          <a:solidFill>
            <a:srgbClr val="D7E4BD"/>
          </a:solidFill>
          <a:ln>
            <a:solidFill>
              <a:srgbClr val="FDD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87825" y="2342419"/>
            <a:ext cx="5656990" cy="360000"/>
          </a:xfrm>
          <a:prstGeom prst="rect">
            <a:avLst/>
          </a:prstGeom>
          <a:solidFill>
            <a:srgbClr val="FDDE87"/>
          </a:solidFill>
          <a:ln>
            <a:solidFill>
              <a:srgbClr val="FDD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2771047"/>
            <a:ext cx="5656143" cy="360000"/>
          </a:xfrm>
          <a:prstGeom prst="rect">
            <a:avLst/>
          </a:prstGeom>
          <a:solidFill>
            <a:srgbClr val="D7E4BD"/>
          </a:solidFill>
          <a:ln>
            <a:solidFill>
              <a:srgbClr val="FDD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9" name="Прямоугольник 8"/>
          <p:cNvSpPr/>
          <p:nvPr/>
        </p:nvSpPr>
        <p:spPr>
          <a:xfrm>
            <a:off x="2987825" y="3199675"/>
            <a:ext cx="5656142" cy="360000"/>
          </a:xfrm>
          <a:prstGeom prst="rect">
            <a:avLst/>
          </a:prstGeom>
          <a:solidFill>
            <a:srgbClr val="FDDE87"/>
          </a:solidFill>
          <a:ln>
            <a:solidFill>
              <a:srgbClr val="FDD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10" name="Прямоугольник 9"/>
          <p:cNvSpPr/>
          <p:nvPr/>
        </p:nvSpPr>
        <p:spPr>
          <a:xfrm>
            <a:off x="2987824" y="3669869"/>
            <a:ext cx="5656141" cy="360000"/>
          </a:xfrm>
          <a:prstGeom prst="rect">
            <a:avLst/>
          </a:prstGeom>
          <a:solidFill>
            <a:srgbClr val="D7E4BD"/>
          </a:solidFill>
          <a:ln>
            <a:solidFill>
              <a:srgbClr val="FDD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11" name="Прямоугольник 10"/>
          <p:cNvSpPr/>
          <p:nvPr/>
        </p:nvSpPr>
        <p:spPr>
          <a:xfrm>
            <a:off x="2987825" y="4140576"/>
            <a:ext cx="5656990" cy="360000"/>
          </a:xfrm>
          <a:prstGeom prst="rect">
            <a:avLst/>
          </a:prstGeom>
          <a:solidFill>
            <a:srgbClr val="FDDE87"/>
          </a:solidFill>
          <a:ln>
            <a:solidFill>
              <a:srgbClr val="FDD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grpSp>
        <p:nvGrpSpPr>
          <p:cNvPr id="13" name="Группа 12"/>
          <p:cNvGrpSpPr/>
          <p:nvPr/>
        </p:nvGrpSpPr>
        <p:grpSpPr>
          <a:xfrm>
            <a:off x="0" y="4655070"/>
            <a:ext cx="9144000" cy="488426"/>
            <a:chOff x="-105643" y="4775514"/>
            <a:chExt cx="6474330" cy="135448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-105643" y="4836032"/>
              <a:ext cx="6474330" cy="1293963"/>
            </a:xfrm>
            <a:prstGeom prst="rect">
              <a:avLst/>
            </a:prstGeom>
            <a:solidFill>
              <a:srgbClr val="C3D69B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0465" tIns="40232" rIns="80465" bIns="40232" rtlCol="0" anchor="ctr"/>
            <a:lstStyle/>
            <a:p>
              <a:pPr algn="ctr"/>
              <a:endParaRPr lang="ru-RU" sz="1000"/>
            </a:p>
          </p:txBody>
        </p:sp>
        <p:grpSp>
          <p:nvGrpSpPr>
            <p:cNvPr id="15" name="Группа 28"/>
            <p:cNvGrpSpPr/>
            <p:nvPr/>
          </p:nvGrpSpPr>
          <p:grpSpPr>
            <a:xfrm>
              <a:off x="3304266" y="4775514"/>
              <a:ext cx="2277837" cy="1280269"/>
              <a:chOff x="5707577" y="4857080"/>
              <a:chExt cx="2803496" cy="128026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5707577" y="4857083"/>
                <a:ext cx="1628663" cy="12802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smtClean="0"/>
                  <a:t>422 320 567</a:t>
                </a:r>
              </a:p>
              <a:p>
                <a:pPr algn="ctr"/>
                <a:r>
                  <a:rPr lang="ru-RU" sz="1200" b="1" dirty="0" smtClean="0"/>
                  <a:t>ВАКЦИНАЦИИ</a:t>
                </a:r>
                <a:endParaRPr lang="ru-RU" sz="12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016985" y="4857080"/>
                <a:ext cx="1494088" cy="12802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smtClean="0"/>
                  <a:t>2 668 041      </a:t>
                </a:r>
              </a:p>
              <a:p>
                <a:pPr algn="ctr"/>
                <a:r>
                  <a:rPr lang="ru-RU" sz="1200" b="1" dirty="0" smtClean="0"/>
                  <a:t>ИССЛЕДОВАНИЯ</a:t>
                </a:r>
                <a:endParaRPr lang="ru-RU" sz="1200" b="1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2844511" y="4734726"/>
            <a:ext cx="2370431" cy="450582"/>
          </a:xfrm>
          <a:prstGeom prst="rect">
            <a:avLst/>
          </a:prstGeom>
          <a:noFill/>
        </p:spPr>
        <p:txBody>
          <a:bodyPr wrap="square" lIns="80465" tIns="40232" rIns="80465" bIns="40232" rtlCol="0">
            <a:spAutoFit/>
          </a:bodyPr>
          <a:lstStyle/>
          <a:p>
            <a:pPr algn="ctr"/>
            <a:r>
              <a:rPr lang="ru-RU" sz="1200" b="1" dirty="0"/>
              <a:t>2020 </a:t>
            </a:r>
            <a:r>
              <a:rPr lang="ru-RU" sz="1200" b="1" dirty="0" smtClean="0"/>
              <a:t>год            ПРОВЕДЕНО</a:t>
            </a:r>
          </a:p>
          <a:p>
            <a:pPr algn="ctr"/>
            <a:endParaRPr lang="ru-RU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786182" y="1488038"/>
            <a:ext cx="3624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Африканская чума </a:t>
            </a:r>
            <a:r>
              <a:rPr lang="ru-RU" dirty="0" smtClean="0">
                <a:latin typeface="+mj-lt"/>
              </a:rPr>
              <a:t>свиней</a:t>
            </a:r>
            <a:endParaRPr lang="ru-RU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65092" y="192880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Сибирская </a:t>
            </a:r>
            <a:r>
              <a:rPr lang="ru-RU" dirty="0" smtClean="0">
                <a:latin typeface="+mj-lt"/>
              </a:rPr>
              <a:t>язва</a:t>
            </a:r>
            <a:endParaRPr lang="ru-RU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50842" y="2357436"/>
            <a:ext cx="44644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Высокопатогенный грипп </a:t>
            </a:r>
            <a:r>
              <a:rPr lang="ru-RU" dirty="0" smtClean="0">
                <a:latin typeface="+mj-lt"/>
              </a:rPr>
              <a:t>птиц</a:t>
            </a:r>
            <a:endParaRPr lang="ru-RU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45544" y="2772968"/>
            <a:ext cx="175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Ящур</a:t>
            </a:r>
            <a:endParaRPr lang="ru-RU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14744" y="3199675"/>
            <a:ext cx="363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Чума крупного рогатого </a:t>
            </a:r>
            <a:r>
              <a:rPr lang="ru-RU" dirty="0" smtClean="0">
                <a:latin typeface="+mj-lt"/>
              </a:rPr>
              <a:t>скота</a:t>
            </a:r>
            <a:endParaRPr lang="ru-RU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56992" y="3643320"/>
            <a:ext cx="51012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Заразный </a:t>
            </a:r>
            <a:r>
              <a:rPr lang="ru-RU" dirty="0" smtClean="0">
                <a:latin typeface="+mj-lt"/>
              </a:rPr>
              <a:t>дерматит </a:t>
            </a:r>
            <a:r>
              <a:rPr lang="ru-RU" dirty="0">
                <a:latin typeface="+mj-lt"/>
              </a:rPr>
              <a:t>крупного рогатого </a:t>
            </a:r>
            <a:r>
              <a:rPr lang="ru-RU" dirty="0" smtClean="0">
                <a:latin typeface="+mj-lt"/>
              </a:rPr>
              <a:t>скота</a:t>
            </a:r>
            <a:endParaRPr lang="ru-RU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46591" y="4143386"/>
            <a:ext cx="168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САП</a:t>
            </a:r>
            <a:endParaRPr lang="ru-RU" dirty="0">
              <a:latin typeface="+mj-lt"/>
            </a:endParaRPr>
          </a:p>
        </p:txBody>
      </p:sp>
      <p:cxnSp>
        <p:nvCxnSpPr>
          <p:cNvPr id="31" name="Прямая соединительная линия 30"/>
          <p:cNvCxnSpPr>
            <a:stCxn id="44" idx="7"/>
            <a:endCxn id="5" idx="1"/>
          </p:cNvCxnSpPr>
          <p:nvPr/>
        </p:nvCxnSpPr>
        <p:spPr>
          <a:xfrm rot="5400000" flipH="1" flipV="1">
            <a:off x="2118583" y="1324460"/>
            <a:ext cx="539859" cy="1198625"/>
          </a:xfrm>
          <a:prstGeom prst="line">
            <a:avLst/>
          </a:prstGeom>
          <a:ln w="28575">
            <a:solidFill>
              <a:srgbClr val="FDD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endCxn id="6" idx="1"/>
          </p:cNvCxnSpPr>
          <p:nvPr/>
        </p:nvCxnSpPr>
        <p:spPr>
          <a:xfrm flipV="1">
            <a:off x="1928794" y="2093791"/>
            <a:ext cx="1059031" cy="397040"/>
          </a:xfrm>
          <a:prstGeom prst="line">
            <a:avLst/>
          </a:prstGeom>
          <a:ln w="28575">
            <a:solidFill>
              <a:srgbClr val="FDD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endCxn id="8" idx="1"/>
          </p:cNvCxnSpPr>
          <p:nvPr/>
        </p:nvCxnSpPr>
        <p:spPr>
          <a:xfrm>
            <a:off x="2071670" y="2919459"/>
            <a:ext cx="916154" cy="31588"/>
          </a:xfrm>
          <a:prstGeom prst="line">
            <a:avLst/>
          </a:prstGeom>
          <a:ln w="28575">
            <a:solidFill>
              <a:srgbClr val="FDD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endCxn id="9" idx="1"/>
          </p:cNvCxnSpPr>
          <p:nvPr/>
        </p:nvCxnSpPr>
        <p:spPr>
          <a:xfrm>
            <a:off x="2071670" y="3133773"/>
            <a:ext cx="916155" cy="245902"/>
          </a:xfrm>
          <a:prstGeom prst="line">
            <a:avLst/>
          </a:prstGeom>
          <a:ln w="28575">
            <a:solidFill>
              <a:srgbClr val="FDD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endCxn id="10" idx="1"/>
          </p:cNvCxnSpPr>
          <p:nvPr/>
        </p:nvCxnSpPr>
        <p:spPr>
          <a:xfrm>
            <a:off x="1928794" y="3348087"/>
            <a:ext cx="1059030" cy="501782"/>
          </a:xfrm>
          <a:prstGeom prst="line">
            <a:avLst/>
          </a:prstGeom>
          <a:ln w="28575">
            <a:solidFill>
              <a:srgbClr val="FDD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44" idx="5"/>
            <a:endCxn id="11" idx="1"/>
          </p:cNvCxnSpPr>
          <p:nvPr/>
        </p:nvCxnSpPr>
        <p:spPr>
          <a:xfrm rot="16200000" flipH="1">
            <a:off x="1987471" y="3320222"/>
            <a:ext cx="802082" cy="1198625"/>
          </a:xfrm>
          <a:prstGeom prst="line">
            <a:avLst/>
          </a:prstGeom>
          <a:ln w="28575">
            <a:solidFill>
              <a:srgbClr val="FDD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C:\Users\novikovaELN\Desktop\5877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988" y="3228833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C:\Users\novikovaELN\Desktop\chick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000" y="2400833"/>
            <a:ext cx="267523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C:\Users\novikovaELN\Desktop\images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000" y="1530454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novikovaELN\Desktop\5877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000" y="2832833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novikovaELN\Desktop\5877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0541" y="1950778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novikovaELN\Desktop\pngwing.com (1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000" y="4195752"/>
            <a:ext cx="250975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7" descr="C:\Users\novikovaELN\Desktop\w256h2561390846345sheep2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2000" y="3717535"/>
            <a:ext cx="2223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Овал 43"/>
          <p:cNvSpPr/>
          <p:nvPr/>
        </p:nvSpPr>
        <p:spPr>
          <a:xfrm>
            <a:off x="142844" y="1919327"/>
            <a:ext cx="1928826" cy="1873541"/>
          </a:xfrm>
          <a:prstGeom prst="ellipse">
            <a:avLst/>
          </a:prstGeom>
          <a:solidFill>
            <a:srgbClr val="FDDE87">
              <a:alpha val="5019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5" name="Овал 44"/>
          <p:cNvSpPr/>
          <p:nvPr/>
        </p:nvSpPr>
        <p:spPr>
          <a:xfrm>
            <a:off x="374873" y="1968874"/>
            <a:ext cx="1628585" cy="1672411"/>
          </a:xfrm>
          <a:prstGeom prst="ellipse">
            <a:avLst/>
          </a:prstGeom>
          <a:solidFill>
            <a:srgbClr val="C3D69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6" name="TextBox 45"/>
          <p:cNvSpPr txBox="1"/>
          <p:nvPr/>
        </p:nvSpPr>
        <p:spPr>
          <a:xfrm>
            <a:off x="342706" y="2600670"/>
            <a:ext cx="1728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ЭПИЗООТИЧЕСКОЕ БЛАГОПОЛУЧИЕ</a:t>
            </a:r>
            <a:endParaRPr lang="ru-RU" sz="1200" b="1" dirty="0"/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>
          <a:xfrm>
            <a:off x="3071834" y="108000"/>
            <a:ext cx="3071802" cy="324908"/>
          </a:xfrm>
          <a:prstGeom prst="rect">
            <a:avLst/>
          </a:prstGeom>
          <a:effectLst/>
        </p:spPr>
        <p:txBody>
          <a:bodyPr wrap="square" lIns="77925" tIns="38963" rIns="77925" bIns="38963" anchor="ctr">
            <a:spAutoFit/>
          </a:bodyPr>
          <a:lstStyle/>
          <a:p>
            <a:r>
              <a:rPr lang="ru-RU" altLang="ru-RU" sz="1600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Эпизоотическое благополучие </a:t>
            </a:r>
          </a:p>
        </p:txBody>
      </p:sp>
      <p:sp>
        <p:nvSpPr>
          <p:cNvPr id="81" name="Заголовок 1"/>
          <p:cNvSpPr txBox="1">
            <a:spLocks/>
          </p:cNvSpPr>
          <p:nvPr/>
        </p:nvSpPr>
        <p:spPr>
          <a:xfrm>
            <a:off x="214282" y="642924"/>
            <a:ext cx="8572560" cy="35719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Segoe UI" pitchFamily="34" charset="0"/>
                <a:cs typeface="Segoe UI" pitchFamily="34" charset="0"/>
              </a:rPr>
              <a:t>Обеспечено благополучие территории </a:t>
            </a:r>
          </a:p>
          <a:p>
            <a:pPr algn="ctr"/>
            <a:r>
              <a:rPr lang="ru-RU" sz="1600" dirty="0" smtClean="0">
                <a:latin typeface="Segoe UI" pitchFamily="34" charset="0"/>
                <a:cs typeface="Segoe UI" pitchFamily="34" charset="0"/>
              </a:rPr>
              <a:t>Московской области  по особо опасным болезням 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>
            <a:off x="2000232" y="1285866"/>
            <a:ext cx="4714908" cy="158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2143108" y="1214428"/>
            <a:ext cx="4786346" cy="1588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Segoe U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4946</TotalTime>
  <Words>2068</Words>
  <Application>Microsoft Office PowerPoint</Application>
  <PresentationFormat>Экран (16:9)</PresentationFormat>
  <Paragraphs>515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Поведская Нина</dc:creator>
  <cp:lastModifiedBy>Marina</cp:lastModifiedBy>
  <cp:revision>523</cp:revision>
  <cp:lastPrinted>2019-12-05T12:12:57Z</cp:lastPrinted>
  <dcterms:created xsi:type="dcterms:W3CDTF">2018-06-15T10:28:42Z</dcterms:created>
  <dcterms:modified xsi:type="dcterms:W3CDTF">2020-12-27T14:08:45Z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2018-05-14T00:00:00Z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2018-06-15T00:00:00Z</vt:filetime>
  </property>
</Properties>
</file>